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0" r:id="rId3"/>
    <p:sldId id="360" r:id="rId4"/>
    <p:sldId id="365" r:id="rId5"/>
    <p:sldId id="366" r:id="rId6"/>
    <p:sldId id="368" r:id="rId7"/>
    <p:sldId id="369" r:id="rId8"/>
    <p:sldId id="363" r:id="rId9"/>
    <p:sldId id="362" r:id="rId10"/>
    <p:sldId id="370" r:id="rId1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D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5EA7-B326-4BB7-B845-99D080688E48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BEAD-7D39-4894-B700-016DA8954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75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5EA7-B326-4BB7-B845-99D080688E48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BEAD-7D39-4894-B700-016DA8954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381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5EA7-B326-4BB7-B845-99D080688E48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BEAD-7D39-4894-B700-016DA8954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400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 u="sng">
                <a:solidFill>
                  <a:srgbClr val="0462C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630"/>
              </a:lnSpc>
            </a:pPr>
            <a:r>
              <a:rPr spc="-340" dirty="0">
                <a:latin typeface="Times New Roman"/>
                <a:cs typeface="Times New Roman"/>
              </a:rPr>
              <a:t> </a:t>
            </a:r>
            <a:r>
              <a:rPr spc="-5" dirty="0"/>
              <a:t>ВЕРНУТЬСЯ </a:t>
            </a:r>
            <a:r>
              <a:rPr dirty="0"/>
              <a:t>К</a:t>
            </a:r>
            <a:r>
              <a:rPr spc="-50" dirty="0"/>
              <a:t> </a:t>
            </a:r>
            <a:r>
              <a:rPr spc="-10" dirty="0"/>
              <a:t>СОДЕРЖАНИЮ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435"/>
              </a:lnSpc>
            </a:pPr>
            <a:r>
              <a:rPr spc="-5" dirty="0"/>
              <a:t>стр.1</a:t>
            </a: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78265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5EA7-B326-4BB7-B845-99D080688E48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BEAD-7D39-4894-B700-016DA8954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32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5EA7-B326-4BB7-B845-99D080688E48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BEAD-7D39-4894-B700-016DA8954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89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5EA7-B326-4BB7-B845-99D080688E48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BEAD-7D39-4894-B700-016DA8954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48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5EA7-B326-4BB7-B845-99D080688E48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BEAD-7D39-4894-B700-016DA8954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73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5EA7-B326-4BB7-B845-99D080688E48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BEAD-7D39-4894-B700-016DA8954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33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5EA7-B326-4BB7-B845-99D080688E48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BEAD-7D39-4894-B700-016DA8954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5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5EA7-B326-4BB7-B845-99D080688E48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BEAD-7D39-4894-B700-016DA8954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082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5EA7-B326-4BB7-B845-99D080688E48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7BEAD-7D39-4894-B700-016DA8954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80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C5EA7-B326-4BB7-B845-99D080688E48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7BEAD-7D39-4894-B700-016DA89546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98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G"/><Relationship Id="rId4" Type="http://schemas.openxmlformats.org/officeDocument/2006/relationships/image" Target="../media/image32.jpg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4">
            <a:extLst>
              <a:ext uri="{FF2B5EF4-FFF2-40B4-BE49-F238E27FC236}">
                <a16:creationId xmlns:a16="http://schemas.microsoft.com/office/drawing/2014/main" id="{1EE4CB53-25EE-42FD-B86F-C60DB7D65B19}"/>
              </a:ext>
            </a:extLst>
          </p:cNvPr>
          <p:cNvSpPr/>
          <p:nvPr/>
        </p:nvSpPr>
        <p:spPr>
          <a:xfrm>
            <a:off x="1567021" y="2325187"/>
            <a:ext cx="9057958" cy="2207622"/>
          </a:xfrm>
          <a:custGeom>
            <a:avLst/>
            <a:gdLst/>
            <a:ahLst/>
            <a:cxnLst/>
            <a:rect l="l" t="t" r="r" b="b"/>
            <a:pathLst>
              <a:path w="10781030" h="3206750">
                <a:moveTo>
                  <a:pt x="10246360" y="0"/>
                </a:moveTo>
                <a:lnTo>
                  <a:pt x="534428" y="0"/>
                </a:lnTo>
                <a:lnTo>
                  <a:pt x="485784" y="2183"/>
                </a:lnTo>
                <a:lnTo>
                  <a:pt x="438363" y="8610"/>
                </a:lnTo>
                <a:lnTo>
                  <a:pt x="392355" y="19089"/>
                </a:lnTo>
                <a:lnTo>
                  <a:pt x="347947" y="33434"/>
                </a:lnTo>
                <a:lnTo>
                  <a:pt x="305329" y="51455"/>
                </a:lnTo>
                <a:lnTo>
                  <a:pt x="264690" y="72963"/>
                </a:lnTo>
                <a:lnTo>
                  <a:pt x="226218" y="97771"/>
                </a:lnTo>
                <a:lnTo>
                  <a:pt x="190101" y="125688"/>
                </a:lnTo>
                <a:lnTo>
                  <a:pt x="156529" y="156527"/>
                </a:lnTo>
                <a:lnTo>
                  <a:pt x="125689" y="190099"/>
                </a:lnTo>
                <a:lnTo>
                  <a:pt x="97771" y="226215"/>
                </a:lnTo>
                <a:lnTo>
                  <a:pt x="72964" y="264686"/>
                </a:lnTo>
                <a:lnTo>
                  <a:pt x="51455" y="305325"/>
                </a:lnTo>
                <a:lnTo>
                  <a:pt x="33434" y="347941"/>
                </a:lnTo>
                <a:lnTo>
                  <a:pt x="19090" y="392347"/>
                </a:lnTo>
                <a:lnTo>
                  <a:pt x="8610" y="438354"/>
                </a:lnTo>
                <a:lnTo>
                  <a:pt x="2184" y="485773"/>
                </a:lnTo>
                <a:lnTo>
                  <a:pt x="0" y="534415"/>
                </a:lnTo>
                <a:lnTo>
                  <a:pt x="0" y="2672080"/>
                </a:lnTo>
                <a:lnTo>
                  <a:pt x="2184" y="2720722"/>
                </a:lnTo>
                <a:lnTo>
                  <a:pt x="8610" y="2768141"/>
                </a:lnTo>
                <a:lnTo>
                  <a:pt x="19090" y="2814148"/>
                </a:lnTo>
                <a:lnTo>
                  <a:pt x="33434" y="2858554"/>
                </a:lnTo>
                <a:lnTo>
                  <a:pt x="51455" y="2901170"/>
                </a:lnTo>
                <a:lnTo>
                  <a:pt x="72964" y="2941809"/>
                </a:lnTo>
                <a:lnTo>
                  <a:pt x="97771" y="2980280"/>
                </a:lnTo>
                <a:lnTo>
                  <a:pt x="125689" y="3016396"/>
                </a:lnTo>
                <a:lnTo>
                  <a:pt x="156529" y="3049968"/>
                </a:lnTo>
                <a:lnTo>
                  <a:pt x="190101" y="3080807"/>
                </a:lnTo>
                <a:lnTo>
                  <a:pt x="226218" y="3108724"/>
                </a:lnTo>
                <a:lnTo>
                  <a:pt x="264690" y="3133532"/>
                </a:lnTo>
                <a:lnTo>
                  <a:pt x="305329" y="3155040"/>
                </a:lnTo>
                <a:lnTo>
                  <a:pt x="347947" y="3173061"/>
                </a:lnTo>
                <a:lnTo>
                  <a:pt x="392355" y="3187406"/>
                </a:lnTo>
                <a:lnTo>
                  <a:pt x="438363" y="3197885"/>
                </a:lnTo>
                <a:lnTo>
                  <a:pt x="485784" y="3204312"/>
                </a:lnTo>
                <a:lnTo>
                  <a:pt x="534428" y="3206496"/>
                </a:lnTo>
                <a:lnTo>
                  <a:pt x="10246360" y="3206496"/>
                </a:lnTo>
                <a:lnTo>
                  <a:pt x="10295002" y="3204312"/>
                </a:lnTo>
                <a:lnTo>
                  <a:pt x="10342421" y="3197885"/>
                </a:lnTo>
                <a:lnTo>
                  <a:pt x="10388428" y="3187406"/>
                </a:lnTo>
                <a:lnTo>
                  <a:pt x="10432834" y="3173061"/>
                </a:lnTo>
                <a:lnTo>
                  <a:pt x="10475450" y="3155040"/>
                </a:lnTo>
                <a:lnTo>
                  <a:pt x="10516089" y="3133532"/>
                </a:lnTo>
                <a:lnTo>
                  <a:pt x="10554560" y="3108724"/>
                </a:lnTo>
                <a:lnTo>
                  <a:pt x="10590676" y="3080807"/>
                </a:lnTo>
                <a:lnTo>
                  <a:pt x="10624248" y="3049968"/>
                </a:lnTo>
                <a:lnTo>
                  <a:pt x="10655087" y="3016396"/>
                </a:lnTo>
                <a:lnTo>
                  <a:pt x="10683004" y="2980280"/>
                </a:lnTo>
                <a:lnTo>
                  <a:pt x="10707812" y="2941809"/>
                </a:lnTo>
                <a:lnTo>
                  <a:pt x="10729320" y="2901170"/>
                </a:lnTo>
                <a:lnTo>
                  <a:pt x="10747341" y="2858554"/>
                </a:lnTo>
                <a:lnTo>
                  <a:pt x="10761686" y="2814148"/>
                </a:lnTo>
                <a:lnTo>
                  <a:pt x="10772165" y="2768141"/>
                </a:lnTo>
                <a:lnTo>
                  <a:pt x="10778592" y="2720722"/>
                </a:lnTo>
                <a:lnTo>
                  <a:pt x="10780776" y="2672080"/>
                </a:lnTo>
                <a:lnTo>
                  <a:pt x="10780776" y="534415"/>
                </a:lnTo>
                <a:lnTo>
                  <a:pt x="10778592" y="485773"/>
                </a:lnTo>
                <a:lnTo>
                  <a:pt x="10772165" y="438354"/>
                </a:lnTo>
                <a:lnTo>
                  <a:pt x="10761686" y="392347"/>
                </a:lnTo>
                <a:lnTo>
                  <a:pt x="10747341" y="347941"/>
                </a:lnTo>
                <a:lnTo>
                  <a:pt x="10729320" y="305325"/>
                </a:lnTo>
                <a:lnTo>
                  <a:pt x="10707812" y="264686"/>
                </a:lnTo>
                <a:lnTo>
                  <a:pt x="10683004" y="226215"/>
                </a:lnTo>
                <a:lnTo>
                  <a:pt x="10655087" y="190099"/>
                </a:lnTo>
                <a:lnTo>
                  <a:pt x="10624248" y="156527"/>
                </a:lnTo>
                <a:lnTo>
                  <a:pt x="10590676" y="125688"/>
                </a:lnTo>
                <a:lnTo>
                  <a:pt x="10554560" y="97771"/>
                </a:lnTo>
                <a:lnTo>
                  <a:pt x="10516089" y="72963"/>
                </a:lnTo>
                <a:lnTo>
                  <a:pt x="10475450" y="51455"/>
                </a:lnTo>
                <a:lnTo>
                  <a:pt x="10432834" y="33434"/>
                </a:lnTo>
                <a:lnTo>
                  <a:pt x="10388428" y="19089"/>
                </a:lnTo>
                <a:lnTo>
                  <a:pt x="10342421" y="8610"/>
                </a:lnTo>
                <a:lnTo>
                  <a:pt x="10295002" y="2183"/>
                </a:lnTo>
                <a:lnTo>
                  <a:pt x="10246360" y="0"/>
                </a:lnTo>
                <a:close/>
              </a:path>
            </a:pathLst>
          </a:custGeom>
          <a:solidFill>
            <a:srgbClr val="459D8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5281013-AA17-4154-BD94-8E782B009E9D}"/>
              </a:ext>
            </a:extLst>
          </p:cNvPr>
          <p:cNvSpPr/>
          <p:nvPr/>
        </p:nvSpPr>
        <p:spPr>
          <a:xfrm>
            <a:off x="2247900" y="228600"/>
            <a:ext cx="7696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b="1" dirty="0">
                <a:solidFill>
                  <a:srgbClr val="459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 образования и науки Тюменской области</a:t>
            </a:r>
            <a:br>
              <a:rPr lang="ru-RU" b="1" dirty="0">
                <a:solidFill>
                  <a:srgbClr val="459D8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459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 директоров профессиональных образовательных организаций Тюменской области</a:t>
            </a:r>
          </a:p>
        </p:txBody>
      </p:sp>
      <p:pic>
        <p:nvPicPr>
          <p:cNvPr id="7" name="Рисунок 6" descr="http://sdto72.ru/bitrix/templates/TopBiz/assets/images/logo.png">
            <a:extLst>
              <a:ext uri="{FF2B5EF4-FFF2-40B4-BE49-F238E27FC236}">
                <a16:creationId xmlns:a16="http://schemas.microsoft.com/office/drawing/2014/main" id="{B95F4EC8-FC72-4D72-8757-151CF913F78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9927"/>
            <a:ext cx="2234611" cy="14379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7ABBC77-8D62-4740-871A-CDC32D6F670A}"/>
              </a:ext>
            </a:extLst>
          </p:cNvPr>
          <p:cNvSpPr/>
          <p:nvPr/>
        </p:nvSpPr>
        <p:spPr>
          <a:xfrm>
            <a:off x="9144" y="1574630"/>
            <a:ext cx="1591056" cy="406569"/>
          </a:xfrm>
          <a:prstGeom prst="rect">
            <a:avLst/>
          </a:prstGeom>
          <a:solidFill>
            <a:srgbClr val="459D8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62F25DE-456C-4E2B-9272-A9F8AFDD986F}"/>
              </a:ext>
            </a:extLst>
          </p:cNvPr>
          <p:cNvSpPr/>
          <p:nvPr/>
        </p:nvSpPr>
        <p:spPr>
          <a:xfrm>
            <a:off x="9142" y="1597597"/>
            <a:ext cx="1667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329" marR="8255" indent="-33655">
              <a:lnSpc>
                <a:spcPct val="100000"/>
              </a:lnSpc>
            </a:pPr>
            <a:r>
              <a:rPr lang="ru-RU" i="1" spc="-10" dirty="0">
                <a:solidFill>
                  <a:schemeClr val="bg1"/>
                </a:solidFill>
                <a:latin typeface="Arial Black" panose="020B0A04020102020204" pitchFamily="34" charset="0"/>
                <a:cs typeface="Calibri Light"/>
              </a:rPr>
              <a:t>2021 год</a:t>
            </a:r>
            <a:endParaRPr lang="ru-RU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88A500F-1C3D-4CD7-B338-F3E1FF63BD3E}"/>
              </a:ext>
            </a:extLst>
          </p:cNvPr>
          <p:cNvSpPr/>
          <p:nvPr/>
        </p:nvSpPr>
        <p:spPr>
          <a:xfrm>
            <a:off x="1615516" y="2397947"/>
            <a:ext cx="8991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об участии профессиональных образовательных организаций в региональных, федеральных проектах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DEEEE65-2BF5-438B-89DD-61930123F0AE}"/>
              </a:ext>
            </a:extLst>
          </p:cNvPr>
          <p:cNvSpPr/>
          <p:nvPr/>
        </p:nvSpPr>
        <p:spPr>
          <a:xfrm>
            <a:off x="4836809" y="6444734"/>
            <a:ext cx="2518382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459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17.12.2021 г. Тюмень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ck72.ru/wp-content/uploads/2021/03/zkHfTV4eVFU-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4" r="4959"/>
          <a:stretch/>
        </p:blipFill>
        <p:spPr bwMode="auto">
          <a:xfrm>
            <a:off x="3192601" y="510752"/>
            <a:ext cx="2720364" cy="16777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E232158-D8B3-4539-8A7D-556A0BABCBBA}"/>
              </a:ext>
            </a:extLst>
          </p:cNvPr>
          <p:cNvSpPr/>
          <p:nvPr/>
        </p:nvSpPr>
        <p:spPr>
          <a:xfrm>
            <a:off x="161022" y="66331"/>
            <a:ext cx="2724945" cy="444421"/>
          </a:xfrm>
          <a:prstGeom prst="rect">
            <a:avLst/>
          </a:prstGeom>
          <a:solidFill>
            <a:srgbClr val="459D8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E232158-D8B3-4539-8A7D-556A0BABCBBA}"/>
              </a:ext>
            </a:extLst>
          </p:cNvPr>
          <p:cNvSpPr/>
          <p:nvPr/>
        </p:nvSpPr>
        <p:spPr>
          <a:xfrm>
            <a:off x="3197182" y="66331"/>
            <a:ext cx="2724592" cy="444421"/>
          </a:xfrm>
          <a:prstGeom prst="rect">
            <a:avLst/>
          </a:prstGeom>
          <a:solidFill>
            <a:srgbClr val="459D8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891D3A4-212B-455F-B8BB-1A66E732BFF7}"/>
              </a:ext>
            </a:extLst>
          </p:cNvPr>
          <p:cNvSpPr/>
          <p:nvPr/>
        </p:nvSpPr>
        <p:spPr>
          <a:xfrm>
            <a:off x="161022" y="66331"/>
            <a:ext cx="2698168" cy="4154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Региональная НПК «Экологическое сельское хозяйство»</a:t>
            </a:r>
            <a:endParaRPr lang="ru-RU" sz="105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E232158-D8B3-4539-8A7D-556A0BABCBBA}"/>
              </a:ext>
            </a:extLst>
          </p:cNvPr>
          <p:cNvSpPr/>
          <p:nvPr/>
        </p:nvSpPr>
        <p:spPr>
          <a:xfrm>
            <a:off x="6233340" y="66332"/>
            <a:ext cx="2724945" cy="444421"/>
          </a:xfrm>
          <a:prstGeom prst="rect">
            <a:avLst/>
          </a:prstGeom>
          <a:solidFill>
            <a:srgbClr val="459D8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E232158-D8B3-4539-8A7D-556A0BABCBBA}"/>
              </a:ext>
            </a:extLst>
          </p:cNvPr>
          <p:cNvSpPr/>
          <p:nvPr/>
        </p:nvSpPr>
        <p:spPr>
          <a:xfrm>
            <a:off x="9269499" y="66332"/>
            <a:ext cx="2724945" cy="444421"/>
          </a:xfrm>
          <a:prstGeom prst="rect">
            <a:avLst/>
          </a:prstGeom>
          <a:solidFill>
            <a:srgbClr val="459D8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6"/>
          <a:stretch/>
        </p:blipFill>
        <p:spPr>
          <a:xfrm>
            <a:off x="173662" y="510752"/>
            <a:ext cx="2705983" cy="16777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891D3A4-212B-455F-B8BB-1A66E732BFF7}"/>
              </a:ext>
            </a:extLst>
          </p:cNvPr>
          <p:cNvSpPr/>
          <p:nvPr/>
        </p:nvSpPr>
        <p:spPr>
          <a:xfrm>
            <a:off x="3197181" y="0"/>
            <a:ext cx="274291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Межрегиональный Фестиваль студенческих бизнес-идей «Золотой саквояж»</a:t>
            </a:r>
            <a:endParaRPr lang="ru-RU" sz="105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" r="6184"/>
          <a:stretch/>
        </p:blipFill>
        <p:spPr>
          <a:xfrm>
            <a:off x="6224179" y="510752"/>
            <a:ext cx="2724945" cy="167779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311741" y="0"/>
            <a:ext cx="259491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Регионального конкурса проектов патриотической направленности «На всю оставшуюся жизнь…»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323052" y="66331"/>
            <a:ext cx="269816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Областные предпринимательские игры «Поколение Z»</a:t>
            </a:r>
          </a:p>
        </p:txBody>
      </p:sp>
      <p:pic>
        <p:nvPicPr>
          <p:cNvPr id="1026" name="Picture 2" descr="http://www.tkfk.ru/cache/3/1340c4bb9f87554a783c816ba0c4665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177" y="510751"/>
            <a:ext cx="2751722" cy="167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E232158-D8B3-4539-8A7D-556A0BABCBBA}"/>
              </a:ext>
            </a:extLst>
          </p:cNvPr>
          <p:cNvSpPr/>
          <p:nvPr/>
        </p:nvSpPr>
        <p:spPr>
          <a:xfrm>
            <a:off x="154701" y="2276870"/>
            <a:ext cx="2724945" cy="444421"/>
          </a:xfrm>
          <a:prstGeom prst="rect">
            <a:avLst/>
          </a:prstGeom>
          <a:solidFill>
            <a:srgbClr val="459D8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E232158-D8B3-4539-8A7D-556A0BABCBBA}"/>
              </a:ext>
            </a:extLst>
          </p:cNvPr>
          <p:cNvSpPr/>
          <p:nvPr/>
        </p:nvSpPr>
        <p:spPr>
          <a:xfrm>
            <a:off x="3201409" y="2273963"/>
            <a:ext cx="2724945" cy="444421"/>
          </a:xfrm>
          <a:prstGeom prst="rect">
            <a:avLst/>
          </a:prstGeom>
          <a:solidFill>
            <a:srgbClr val="459D8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201409" y="2193171"/>
            <a:ext cx="2724945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конкурс профессионального мастерства по 3D моделированию</a:t>
            </a:r>
          </a:p>
        </p:txBody>
      </p:sp>
      <p:pic>
        <p:nvPicPr>
          <p:cNvPr id="1030" name="Picture 6" descr="https://kcpt72.ru/wp-content/uploads/2021/04/3%D0%B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988" y="2726898"/>
            <a:ext cx="2715785" cy="1830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59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179" y="2715284"/>
            <a:ext cx="2716138" cy="18423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3E232158-D8B3-4539-8A7D-556A0BABCBBA}"/>
              </a:ext>
            </a:extLst>
          </p:cNvPr>
          <p:cNvSpPr/>
          <p:nvPr/>
        </p:nvSpPr>
        <p:spPr>
          <a:xfrm>
            <a:off x="6233341" y="2270864"/>
            <a:ext cx="2688650" cy="444421"/>
          </a:xfrm>
          <a:prstGeom prst="rect">
            <a:avLst/>
          </a:prstGeom>
          <a:solidFill>
            <a:srgbClr val="459D8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255535" y="2270864"/>
            <a:ext cx="266223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Фестиваль национальных культур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«Мы вместе»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E232158-D8B3-4539-8A7D-556A0BABCBBA}"/>
              </a:ext>
            </a:extLst>
          </p:cNvPr>
          <p:cNvSpPr/>
          <p:nvPr/>
        </p:nvSpPr>
        <p:spPr>
          <a:xfrm>
            <a:off x="9269499" y="2270863"/>
            <a:ext cx="2688650" cy="444421"/>
          </a:xfrm>
          <a:prstGeom prst="rect">
            <a:avLst/>
          </a:prstGeom>
          <a:solidFill>
            <a:srgbClr val="459D8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269499" y="2270863"/>
            <a:ext cx="268865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Медико-спортивно туристическая игра «Без права на ошибку»</a:t>
            </a:r>
          </a:p>
        </p:txBody>
      </p:sp>
      <p:pic>
        <p:nvPicPr>
          <p:cNvPr id="1034" name="Picture 10" descr="https://sun9-60.userapi.com/c855636/v855636044/f0fa4/uxOb7Msb4nM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0"/>
          <a:stretch/>
        </p:blipFill>
        <p:spPr bwMode="auto">
          <a:xfrm>
            <a:off x="9269499" y="2726898"/>
            <a:ext cx="2688650" cy="1830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E232158-D8B3-4539-8A7D-556A0BABCBBA}"/>
              </a:ext>
            </a:extLst>
          </p:cNvPr>
          <p:cNvSpPr/>
          <p:nvPr/>
        </p:nvSpPr>
        <p:spPr>
          <a:xfrm>
            <a:off x="154701" y="4666223"/>
            <a:ext cx="2724945" cy="444421"/>
          </a:xfrm>
          <a:prstGeom prst="rect">
            <a:avLst/>
          </a:prstGeom>
          <a:solidFill>
            <a:srgbClr val="459D8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19142" y="4680684"/>
            <a:ext cx="279606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Региональная военно-спортивная игра 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"Армейский марафон"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4"/>
          <a:stretch/>
        </p:blipFill>
        <p:spPr>
          <a:xfrm>
            <a:off x="142435" y="5110643"/>
            <a:ext cx="2716755" cy="16153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3E232158-D8B3-4539-8A7D-556A0BABCBBA}"/>
              </a:ext>
            </a:extLst>
          </p:cNvPr>
          <p:cNvSpPr/>
          <p:nvPr/>
        </p:nvSpPr>
        <p:spPr>
          <a:xfrm>
            <a:off x="3201409" y="4651761"/>
            <a:ext cx="2724945" cy="444421"/>
          </a:xfrm>
          <a:prstGeom prst="rect">
            <a:avLst/>
          </a:prstGeom>
          <a:solidFill>
            <a:srgbClr val="459D8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127554" y="4585430"/>
            <a:ext cx="283742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Семинар-практикум «Формы и методы работы с подростками, имеющими эмоциональные нарушения»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0" b="11587"/>
          <a:stretch/>
        </p:blipFill>
        <p:spPr>
          <a:xfrm>
            <a:off x="3188828" y="5114707"/>
            <a:ext cx="2737526" cy="15603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3E232158-D8B3-4539-8A7D-556A0BABCBBA}"/>
              </a:ext>
            </a:extLst>
          </p:cNvPr>
          <p:cNvSpPr/>
          <p:nvPr/>
        </p:nvSpPr>
        <p:spPr>
          <a:xfrm>
            <a:off x="6233341" y="4639983"/>
            <a:ext cx="2688650" cy="444421"/>
          </a:xfrm>
          <a:prstGeom prst="rect">
            <a:avLst/>
          </a:prstGeom>
          <a:solidFill>
            <a:srgbClr val="459D8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167808" y="4668906"/>
            <a:ext cx="288278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Областной волонтерский фестиваль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ЭКО-ПАТИ «Импульс добра»</a:t>
            </a:r>
          </a:p>
        </p:txBody>
      </p:sp>
      <p:pic>
        <p:nvPicPr>
          <p:cNvPr id="1036" name="Picture 12" descr="https://sun9-25.userapi.com/impg/OZDHPQp_Qyiyuu9o8Dlt5uwp3rVumIDUN9hIiA/59ypCtGe7no.jpg?size=1600x1200&amp;quality=96&amp;sign=39728f09d1aee9e08736448ff4cce536&amp;type=album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6"/>
          <a:stretch/>
        </p:blipFill>
        <p:spPr bwMode="auto">
          <a:xfrm>
            <a:off x="6223492" y="5096182"/>
            <a:ext cx="2716825" cy="16153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27246" y="2347648"/>
            <a:ext cx="279114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Тематический фестиваль «Зава</a:t>
            </a:r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</a:t>
            </a:r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а»</a:t>
            </a:r>
          </a:p>
        </p:txBody>
      </p:sp>
      <p:pic>
        <p:nvPicPr>
          <p:cNvPr id="1038" name="Picture 14" descr="https://golvestnik.ru/wp-content/uploads/2021/11/IMG_1749-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75" y="2712746"/>
            <a:ext cx="2741753" cy="18278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3E232158-D8B3-4539-8A7D-556A0BABCBBA}"/>
              </a:ext>
            </a:extLst>
          </p:cNvPr>
          <p:cNvSpPr/>
          <p:nvPr/>
        </p:nvSpPr>
        <p:spPr>
          <a:xfrm>
            <a:off x="9251177" y="4639982"/>
            <a:ext cx="2688650" cy="444421"/>
          </a:xfrm>
          <a:prstGeom prst="rect">
            <a:avLst/>
          </a:prstGeom>
          <a:solidFill>
            <a:srgbClr val="459D8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9174604" y="4573651"/>
            <a:ext cx="281984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межрегиональный конкурс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практико-ориентированных проектов 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 теории к профессии»</a:t>
            </a:r>
          </a:p>
        </p:txBody>
      </p:sp>
      <p:pic>
        <p:nvPicPr>
          <p:cNvPr id="1040" name="Picture 16" descr="http://tci72.ru/upload/iblock/285/28511f08221b4fd83e42fb5b3b7c2a10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9" b="12271"/>
          <a:stretch/>
        </p:blipFill>
        <p:spPr bwMode="auto">
          <a:xfrm>
            <a:off x="9251178" y="5084403"/>
            <a:ext cx="2688650" cy="16270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011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B09B18A-5236-49B5-BD80-FFC18B8BA985}"/>
              </a:ext>
            </a:extLst>
          </p:cNvPr>
          <p:cNvSpPr/>
          <p:nvPr/>
        </p:nvSpPr>
        <p:spPr>
          <a:xfrm>
            <a:off x="606145" y="157634"/>
            <a:ext cx="10906095" cy="646331"/>
          </a:xfrm>
          <a:prstGeom prst="rect">
            <a:avLst/>
          </a:prstGeom>
          <a:solidFill>
            <a:srgbClr val="459D8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F4334CD-CA41-4A68-8D1D-3189771BD1A2}"/>
              </a:ext>
            </a:extLst>
          </p:cNvPr>
          <p:cNvSpPr/>
          <p:nvPr/>
        </p:nvSpPr>
        <p:spPr>
          <a:xfrm>
            <a:off x="2096219" y="136027"/>
            <a:ext cx="9126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мастерских в рамках грантов федерального проекта «Молодые профессионалы» национального проекта «Образование»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3BF210F-8EBE-4BFC-ACFA-56C03B3B6443}"/>
              </a:ext>
            </a:extLst>
          </p:cNvPr>
          <p:cNvSpPr/>
          <p:nvPr/>
        </p:nvSpPr>
        <p:spPr>
          <a:xfrm>
            <a:off x="139740" y="1158297"/>
            <a:ext cx="616558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+mj-lt"/>
              </a:rPr>
              <a:t>ГАПОУ ТО «Ишимский медицинский колледж» </a:t>
            </a:r>
            <a:r>
              <a:rPr lang="ru-RU" sz="1400" dirty="0">
                <a:latin typeface="+mj-lt"/>
              </a:rPr>
              <a:t>приоритетная группа компетенций: </a:t>
            </a:r>
            <a:r>
              <a:rPr lang="ru-RU" sz="1400" b="1" dirty="0">
                <a:latin typeface="+mj-lt"/>
              </a:rPr>
              <a:t>«Социальная сфера»</a:t>
            </a:r>
          </a:p>
          <a:p>
            <a:pPr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+mj-lt"/>
              </a:rPr>
              <a:t>Лечебная деятельность;</a:t>
            </a:r>
          </a:p>
          <a:p>
            <a:pPr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+mj-lt"/>
              </a:rPr>
              <a:t>Медицинский и социальный уход;</a:t>
            </a:r>
          </a:p>
          <a:p>
            <a:pPr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+mj-lt"/>
              </a:rPr>
              <a:t>Социальная работа;</a:t>
            </a:r>
          </a:p>
          <a:p>
            <a:pPr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+mj-lt"/>
              </a:rPr>
              <a:t>Фармацевтика.</a:t>
            </a:r>
          </a:p>
          <a:p>
            <a:r>
              <a:rPr lang="ru-RU" sz="1400" b="1" dirty="0">
                <a:latin typeface="+mj-lt"/>
              </a:rPr>
              <a:t>ГАПОУ ТО «Тюменский колледж производственных и социальных технологий» </a:t>
            </a:r>
            <a:r>
              <a:rPr lang="ru-RU" sz="1400" dirty="0">
                <a:latin typeface="+mj-lt"/>
              </a:rPr>
              <a:t>приоритетная группа компетенций: </a:t>
            </a:r>
            <a:r>
              <a:rPr lang="ru-RU" sz="1400" b="1" dirty="0">
                <a:latin typeface="+mj-lt"/>
              </a:rPr>
              <a:t>«Строительство»</a:t>
            </a:r>
          </a:p>
          <a:p>
            <a:pPr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+mj-lt"/>
              </a:rPr>
              <a:t>«</a:t>
            </a:r>
            <a:r>
              <a:rPr lang="ru-RU" sz="1400" dirty="0" err="1">
                <a:latin typeface="+mj-lt"/>
              </a:rPr>
              <a:t>Геопространственные</a:t>
            </a:r>
            <a:r>
              <a:rPr lang="ru-RU" sz="1400" dirty="0">
                <a:latin typeface="+mj-lt"/>
              </a:rPr>
              <a:t> технологии»;</a:t>
            </a:r>
          </a:p>
          <a:p>
            <a:pPr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+mj-lt"/>
              </a:rPr>
              <a:t>«Обслуживание тяжелой техники»;</a:t>
            </a:r>
          </a:p>
          <a:p>
            <a:pPr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+mj-lt"/>
              </a:rPr>
              <a:t>«Электромонтаж»;</a:t>
            </a:r>
          </a:p>
          <a:p>
            <a:pPr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+mj-lt"/>
              </a:rPr>
              <a:t>«Плотницкое дело».</a:t>
            </a:r>
          </a:p>
          <a:p>
            <a:r>
              <a:rPr lang="ru-RU" sz="1400" b="1" dirty="0">
                <a:latin typeface="+mj-lt"/>
              </a:rPr>
              <a:t>ГАПОУ ТО «Тюменский техникум индустрии питания, коммерции и сервиса» </a:t>
            </a:r>
            <a:r>
              <a:rPr lang="ru-RU" sz="1400" dirty="0">
                <a:latin typeface="+mj-lt"/>
              </a:rPr>
              <a:t>по приоритетным компетенциям: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+mj-lt"/>
              </a:rPr>
              <a:t>«Графический дизайн»;</a:t>
            </a:r>
          </a:p>
          <a:p>
            <a:pPr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+mj-lt"/>
              </a:rPr>
              <a:t>«Компьютерное моделирование швейных изделий (цифровой модельер)»;</a:t>
            </a:r>
          </a:p>
          <a:p>
            <a:pPr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+mj-lt"/>
              </a:rPr>
              <a:t>«Предпринимательство»;</a:t>
            </a:r>
          </a:p>
          <a:p>
            <a:pPr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+mj-lt"/>
              </a:rPr>
              <a:t>«Туризм».</a:t>
            </a:r>
          </a:p>
          <a:p>
            <a:r>
              <a:rPr lang="ru-RU" sz="1400" b="1" dirty="0">
                <a:latin typeface="+mj-lt"/>
              </a:rPr>
              <a:t>ГАПОУ ТО «Тюменский колледж транспортных технологий и сервиса» </a:t>
            </a:r>
            <a:r>
              <a:rPr lang="ru-RU" sz="1400" dirty="0">
                <a:latin typeface="+mj-lt"/>
              </a:rPr>
              <a:t>приоритетная группа компетенций: </a:t>
            </a:r>
            <a:r>
              <a:rPr lang="ru-RU" sz="1400" b="1" dirty="0">
                <a:latin typeface="+mj-lt"/>
              </a:rPr>
              <a:t>«Обслуживание транспорта и логистика»</a:t>
            </a:r>
          </a:p>
          <a:p>
            <a:pPr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+mj-lt"/>
              </a:rPr>
              <a:t>«Ремонт и обслуживание легковых автомобилей»;</a:t>
            </a:r>
          </a:p>
          <a:p>
            <a:pPr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+mj-lt"/>
              </a:rPr>
              <a:t>«Кузовной ремонт»;</a:t>
            </a:r>
          </a:p>
          <a:p>
            <a:pPr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+mj-lt"/>
              </a:rPr>
              <a:t>«Управление локомотивом»;</a:t>
            </a:r>
          </a:p>
          <a:p>
            <a:pPr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+mj-lt"/>
              </a:rPr>
              <a:t>«Управление перевозочным процессом на железнодорожном транспорте.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58BE41B-F353-4AE6-AC0B-AB16873017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510" y="2884351"/>
            <a:ext cx="2704380" cy="18108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586381C-103A-4D55-9EA8-B4CDAEAD0B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"/>
          <a:stretch/>
        </p:blipFill>
        <p:spPr>
          <a:xfrm>
            <a:off x="9363973" y="2892303"/>
            <a:ext cx="2704381" cy="18029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Рисунок 18" descr="https://tktts.ru/media/None/25_10_CCCozAt.jpg">
            <a:extLst>
              <a:ext uri="{FF2B5EF4-FFF2-40B4-BE49-F238E27FC236}">
                <a16:creationId xmlns:a16="http://schemas.microsoft.com/office/drawing/2014/main" id="{84D5FE13-4610-480A-8838-0B29054490E9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1"/>
          <a:stretch/>
        </p:blipFill>
        <p:spPr bwMode="auto">
          <a:xfrm>
            <a:off x="6467510" y="4792358"/>
            <a:ext cx="2704381" cy="18029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3ABFD7F-D4DA-4618-BDFC-8BBEF14D80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075" y="976343"/>
            <a:ext cx="2704381" cy="18029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D998C16-8005-47FE-8A2D-1647C6C56B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972" y="4792359"/>
            <a:ext cx="2704382" cy="18029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Рисунок 24" descr="http://mck72.ru/wp-content/uploads/2021/08/%D0%91%D1%80%D0%B5%D0%BD%D0%B4%D0%B1%D1%83%D0%BA_2022-2024_%D0%A1%D1%82%D1%80%D0%B0%D0%BD%D0%B8%D1%86%D0%B0_01.jpg">
            <a:extLst>
              <a:ext uri="{FF2B5EF4-FFF2-40B4-BE49-F238E27FC236}">
                <a16:creationId xmlns:a16="http://schemas.microsoft.com/office/drawing/2014/main" id="{7F4366EF-1BE2-400A-9DE0-AD96EDC7B34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510" y="942697"/>
            <a:ext cx="2704380" cy="18029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1566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556191"/>
              </p:ext>
            </p:extLst>
          </p:nvPr>
        </p:nvGraphicFramePr>
        <p:xfrm>
          <a:off x="223521" y="1456524"/>
          <a:ext cx="11744957" cy="5264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8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339181991"/>
                    </a:ext>
                  </a:extLst>
                </a:gridCol>
                <a:gridCol w="4876800">
                  <a:extLst>
                    <a:ext uri="{9D8B030D-6E8A-4147-A177-3AD203B41FA5}">
                      <a16:colId xmlns:a16="http://schemas.microsoft.com/office/drawing/2014/main" val="28626209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391169687"/>
                    </a:ext>
                  </a:extLst>
                </a:gridCol>
                <a:gridCol w="1489211">
                  <a:extLst>
                    <a:ext uri="{9D8B030D-6E8A-4147-A177-3AD203B41FA5}">
                      <a16:colId xmlns:a16="http://schemas.microsoft.com/office/drawing/2014/main" val="1857509640"/>
                    </a:ext>
                  </a:extLst>
                </a:gridCol>
              </a:tblGrid>
              <a:tr h="3823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+mn-lt"/>
                          <a:cs typeface="Times New Roman"/>
                        </a:rPr>
                        <a:t>№</a:t>
                      </a:r>
                      <a:r>
                        <a:rPr sz="1400" b="1" spc="-20" dirty="0">
                          <a:solidFill>
                            <a:srgbClr val="FFFFFF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+mn-lt"/>
                          <a:cs typeface="Times New Roman"/>
                        </a:rPr>
                        <a:t>п/п</a:t>
                      </a:r>
                      <a:endParaRPr sz="1400" dirty="0">
                        <a:latin typeface="+mn-lt"/>
                        <a:cs typeface="Times New Roman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400" b="1" spc="-5" dirty="0">
                          <a:solidFill>
                            <a:srgbClr val="FFFFFF"/>
                          </a:solidFill>
                          <a:latin typeface="+mn-lt"/>
                          <a:cs typeface="Times New Roman"/>
                        </a:rPr>
                        <a:t>ФИО  </a:t>
                      </a: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+mn-lt"/>
                          <a:cs typeface="Times New Roman"/>
                        </a:rPr>
                        <a:t>участника</a:t>
                      </a:r>
                      <a:endParaRPr sz="1400" dirty="0">
                        <a:latin typeface="+mn-lt"/>
                        <a:cs typeface="Times New Roman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+mn-lt"/>
                          <a:cs typeface="Times New Roman"/>
                        </a:rPr>
                        <a:t>Наименование</a:t>
                      </a:r>
                      <a:r>
                        <a:rPr lang="ru-RU" sz="1400" b="1" spc="235" dirty="0">
                          <a:solidFill>
                            <a:srgbClr val="FFFFFF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ru-RU" sz="1400" b="1" spc="-5" dirty="0">
                          <a:solidFill>
                            <a:srgbClr val="FFFFFF"/>
                          </a:solidFill>
                          <a:latin typeface="+mn-lt"/>
                          <a:cs typeface="Times New Roman"/>
                        </a:rPr>
                        <a:t>компетенции</a:t>
                      </a:r>
                      <a:endParaRPr sz="1400" dirty="0">
                        <a:latin typeface="+mn-lt"/>
                        <a:cs typeface="Times New Roman"/>
                      </a:endParaRP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+mn-lt"/>
                          <a:cs typeface="Times New Roman"/>
                        </a:rPr>
                        <a:t>Результат</a:t>
                      </a:r>
                      <a:r>
                        <a:rPr lang="ru-RU" sz="1400" b="1" spc="-60" dirty="0">
                          <a:solidFill>
                            <a:srgbClr val="FFFFFF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ru-RU" sz="1400" b="1" spc="-5" dirty="0">
                          <a:solidFill>
                            <a:srgbClr val="FFFFFF"/>
                          </a:solidFill>
                          <a:latin typeface="+mn-lt"/>
                          <a:cs typeface="Times New Roman"/>
                        </a:rPr>
                        <a:t>(место)</a:t>
                      </a:r>
                      <a:endParaRPr sz="1400" dirty="0">
                        <a:latin typeface="+mn-lt"/>
                        <a:cs typeface="Times New Roman"/>
                      </a:endParaRP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400" b="1" spc="-5" dirty="0">
                          <a:solidFill>
                            <a:srgbClr val="FFFFFF"/>
                          </a:solidFill>
                          <a:latin typeface="+mn-lt"/>
                          <a:cs typeface="Times New Roman"/>
                        </a:rPr>
                        <a:t>Количество</a:t>
                      </a:r>
                      <a:r>
                        <a:rPr lang="ru-RU" sz="1400" b="1" spc="-35" dirty="0">
                          <a:solidFill>
                            <a:srgbClr val="FFFFFF"/>
                          </a:solidFill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+mn-lt"/>
                          <a:cs typeface="Times New Roman"/>
                        </a:rPr>
                        <a:t>баллов</a:t>
                      </a:r>
                      <a:endParaRPr sz="1400" dirty="0">
                        <a:latin typeface="+mn-lt"/>
                        <a:cs typeface="Times New Roman"/>
                      </a:endParaRP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381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400" dirty="0">
                          <a:latin typeface="+mn-lt"/>
                          <a:cs typeface="Times New Roman"/>
                        </a:rPr>
                        <a:t>Студенты</a:t>
                      </a:r>
                      <a:endParaRPr sz="1400" dirty="0">
                        <a:latin typeface="+mn-lt"/>
                        <a:cs typeface="Times New Roman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2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400" dirty="0">
                          <a:latin typeface="+mn-lt"/>
                          <a:cs typeface="Times New Roman"/>
                        </a:rPr>
                        <a:t>1</a:t>
                      </a:r>
                      <a:endParaRPr sz="1400" dirty="0">
                        <a:latin typeface="+mn-lt"/>
                        <a:cs typeface="Times New Roman"/>
                      </a:endParaRP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Буканов Максим Николаевич</a:t>
                      </a:r>
                      <a:endParaRPr sz="1400" dirty="0">
                        <a:latin typeface="+mn-lt"/>
                        <a:cs typeface="Times New Roman"/>
                      </a:endParaRP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ГАПОУ ТО Тобольский многопрофильный техникум</a:t>
                      </a:r>
                    </a:p>
                  </a:txBody>
                  <a:tcPr marL="0" marR="0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400" dirty="0">
                          <a:latin typeface="+mn-lt"/>
                          <a:cs typeface="Times New Roman"/>
                        </a:rPr>
                        <a:t>Сантехника и отопление</a:t>
                      </a:r>
                      <a:endParaRPr sz="1400" dirty="0">
                        <a:latin typeface="+mn-lt"/>
                        <a:cs typeface="Times New Roman"/>
                      </a:endParaRPr>
                    </a:p>
                  </a:txBody>
                  <a:tcPr marL="0" marR="0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  <a:cs typeface="Times New Roman"/>
                        </a:rPr>
                        <a:t>2</a:t>
                      </a:r>
                      <a:r>
                        <a:rPr lang="ru-RU" sz="1400" spc="-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+mn-lt"/>
                          <a:cs typeface="Times New Roman"/>
                        </a:rPr>
                        <a:t>место</a:t>
                      </a:r>
                    </a:p>
                  </a:txBody>
                  <a:tcPr marL="0" marR="0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9089151"/>
                  </a:ext>
                </a:extLst>
              </a:tr>
              <a:tr h="1912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400" dirty="0">
                          <a:latin typeface="+mn-lt"/>
                          <a:cs typeface="Times New Roman"/>
                        </a:rPr>
                        <a:t>2</a:t>
                      </a:r>
                      <a:endParaRPr sz="1400" dirty="0">
                        <a:latin typeface="+mn-lt"/>
                        <a:cs typeface="Times New Roman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Кулаков Данила Андреевич</a:t>
                      </a:r>
                      <a:endParaRPr sz="1400" dirty="0">
                        <a:latin typeface="+mn-lt"/>
                        <a:cs typeface="Times New Roman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ГАПОУ ТО Колледж цифровых и педагогических технологий, компетенция</a:t>
                      </a:r>
                      <a:endParaRPr sz="1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400" dirty="0">
                          <a:latin typeface="+mn-lt"/>
                          <a:cs typeface="Times New Roman"/>
                        </a:rPr>
                        <a:t>Сетевое и системное администрирование</a:t>
                      </a:r>
                      <a:endParaRPr sz="1400" dirty="0">
                        <a:latin typeface="+mn-lt"/>
                        <a:cs typeface="Times New Roman"/>
                      </a:endParaRP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>
                          <a:latin typeface="+mn-lt"/>
                          <a:cs typeface="Times New Roman"/>
                        </a:rPr>
                        <a:t>3</a:t>
                      </a:r>
                      <a:r>
                        <a:rPr lang="ru-RU" sz="1400" spc="-5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+mn-lt"/>
                          <a:cs typeface="Times New Roman"/>
                        </a:rPr>
                        <a:t>место</a:t>
                      </a:r>
                      <a:endParaRPr lang="ru-RU" sz="1400" dirty="0">
                        <a:latin typeface="+mn-lt"/>
                        <a:cs typeface="Times New Roman"/>
                      </a:endParaRP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9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400" dirty="0">
                          <a:latin typeface="+mn-lt"/>
                          <a:cs typeface="Times New Roman"/>
                        </a:rPr>
                        <a:t>3</a:t>
                      </a:r>
                      <a:endParaRPr sz="1400" dirty="0">
                        <a:latin typeface="+mn-lt"/>
                        <a:cs typeface="Times New Roman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Пушников Данила Сергеевич</a:t>
                      </a:r>
                      <a:endParaRPr sz="1400" dirty="0">
                        <a:latin typeface="+mn-lt"/>
                        <a:cs typeface="Times New Roman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ГАПОУ ТО Тюменский колледж производственных и социальных технологий </a:t>
                      </a:r>
                      <a:endParaRPr sz="1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400" dirty="0">
                          <a:latin typeface="+mn-lt"/>
                          <a:cs typeface="Times New Roman"/>
                        </a:rPr>
                        <a:t>Плотницкое дело</a:t>
                      </a: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>
                          <a:latin typeface="+mn-lt"/>
                          <a:cs typeface="Times New Roman"/>
                        </a:rPr>
                        <a:t>3</a:t>
                      </a:r>
                      <a:r>
                        <a:rPr lang="ru-RU" sz="1400" spc="-5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+mn-lt"/>
                          <a:cs typeface="Times New Roman"/>
                        </a:rPr>
                        <a:t>место</a:t>
                      </a:r>
                      <a:endParaRPr lang="ru-RU" sz="1400" dirty="0">
                        <a:latin typeface="+mn-lt"/>
                        <a:cs typeface="Times New Roman"/>
                      </a:endParaRP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3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400" dirty="0">
                          <a:latin typeface="+mn-lt"/>
                          <a:cs typeface="Times New Roman"/>
                        </a:rPr>
                        <a:t>4</a:t>
                      </a:r>
                      <a:endParaRPr sz="1400" dirty="0">
                        <a:latin typeface="+mn-lt"/>
                        <a:cs typeface="Times New Roman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Подворко Елизавета Александровна</a:t>
                      </a:r>
                      <a:endParaRPr sz="1400" dirty="0">
                        <a:latin typeface="+mn-lt"/>
                        <a:cs typeface="Times New Roman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ГАПОУ ТО Тюменский техникум индустрии питания, коммерции и сервиса</a:t>
                      </a:r>
                      <a:endParaRPr sz="1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400" dirty="0">
                          <a:latin typeface="+mn-lt"/>
                          <a:cs typeface="Times New Roman"/>
                        </a:rPr>
                        <a:t>Кондитерское дело</a:t>
                      </a: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>
                          <a:latin typeface="+mn-lt"/>
                          <a:cs typeface="Times New Roman"/>
                        </a:rPr>
                        <a:t>3</a:t>
                      </a:r>
                      <a:r>
                        <a:rPr lang="ru-RU" sz="1400" spc="-5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+mn-lt"/>
                          <a:cs typeface="Times New Roman"/>
                        </a:rPr>
                        <a:t>место</a:t>
                      </a:r>
                      <a:endParaRPr lang="ru-RU" sz="1400" dirty="0">
                        <a:latin typeface="+mn-lt"/>
                        <a:cs typeface="Times New Roman"/>
                      </a:endParaRP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4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400" dirty="0">
                          <a:latin typeface="+mn-lt"/>
                          <a:cs typeface="Times New Roman"/>
                        </a:rPr>
                        <a:t>5</a:t>
                      </a:r>
                      <a:endParaRPr sz="1400" dirty="0">
                        <a:latin typeface="+mn-lt"/>
                        <a:cs typeface="Times New Roman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Мдинарадзе Екатерина Нугзаровна</a:t>
                      </a:r>
                      <a:endParaRPr sz="1400" dirty="0">
                        <a:latin typeface="+mn-lt"/>
                        <a:cs typeface="Times New Roman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ГАПОУ ТО Тюменский техникум индустрии питания, коммерции и сервиса</a:t>
                      </a:r>
                      <a:endParaRPr sz="1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400" dirty="0">
                          <a:latin typeface="+mn-lt"/>
                          <a:cs typeface="Times New Roman"/>
                        </a:rPr>
                        <a:t>Предпринимательство</a:t>
                      </a:r>
                      <a:endParaRPr sz="1400" dirty="0">
                        <a:latin typeface="+mn-lt"/>
                        <a:cs typeface="Times New Roman"/>
                      </a:endParaRP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>
                          <a:latin typeface="+mn-lt"/>
                          <a:cs typeface="Times New Roman"/>
                        </a:rPr>
                        <a:t>3</a:t>
                      </a:r>
                      <a:r>
                        <a:rPr lang="ru-RU" sz="1400" spc="-5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+mn-lt"/>
                          <a:cs typeface="Times New Roman"/>
                        </a:rPr>
                        <a:t>место</a:t>
                      </a:r>
                      <a:endParaRPr lang="ru-RU" sz="1400" dirty="0">
                        <a:latin typeface="+mn-lt"/>
                        <a:cs typeface="Times New Roman"/>
                      </a:endParaRP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62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400" dirty="0">
                          <a:latin typeface="+mn-lt"/>
                          <a:cs typeface="Times New Roman"/>
                        </a:rPr>
                        <a:t>6</a:t>
                      </a:r>
                      <a:endParaRPr sz="1400" dirty="0">
                        <a:latin typeface="+mn-lt"/>
                        <a:cs typeface="Times New Roman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Осипов Сергей Сергеевич</a:t>
                      </a:r>
                      <a:endParaRPr sz="1400" dirty="0">
                        <a:latin typeface="+mn-lt"/>
                        <a:cs typeface="Times New Roman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ГАПОУ ТО Тюменский техникум индустрии питания, коммерции и сервиса</a:t>
                      </a: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400" dirty="0">
                          <a:latin typeface="+mn-lt"/>
                          <a:cs typeface="Times New Roman"/>
                        </a:rPr>
                        <a:t>Предпринимательство</a:t>
                      </a:r>
                      <a:endParaRPr sz="1400" dirty="0">
                        <a:latin typeface="+mn-lt"/>
                        <a:cs typeface="Times New Roman"/>
                      </a:endParaRP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>
                          <a:latin typeface="+mn-lt"/>
                          <a:cs typeface="Times New Roman"/>
                        </a:rPr>
                        <a:t>3</a:t>
                      </a:r>
                      <a:r>
                        <a:rPr lang="ru-RU" sz="1400" spc="-5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+mn-lt"/>
                          <a:cs typeface="Times New Roman"/>
                        </a:rPr>
                        <a:t>место</a:t>
                      </a:r>
                      <a:endParaRPr lang="ru-RU" sz="1400" dirty="0">
                        <a:latin typeface="+mn-lt"/>
                        <a:cs typeface="Times New Roman"/>
                      </a:endParaRP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6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400" dirty="0">
                          <a:latin typeface="+mn-lt"/>
                          <a:cs typeface="Times New Roman"/>
                        </a:rPr>
                        <a:t>7</a:t>
                      </a:r>
                      <a:endParaRPr sz="1400" dirty="0">
                        <a:latin typeface="+mn-lt"/>
                        <a:cs typeface="Times New Roman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Вербилова Надежда Владимировна</a:t>
                      </a:r>
                      <a:endParaRPr sz="1400" dirty="0">
                        <a:latin typeface="+mn-lt"/>
                        <a:cs typeface="Times New Roman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ГАПОУ ТО Тобольский медицинский колледж имени В. Солдатова</a:t>
                      </a:r>
                      <a:endParaRPr sz="1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400" dirty="0">
                          <a:latin typeface="+mn-lt"/>
                          <a:cs typeface="Times New Roman"/>
                        </a:rPr>
                        <a:t>Медицинский и социальный уход</a:t>
                      </a:r>
                      <a:endParaRPr sz="1400" dirty="0">
                        <a:latin typeface="+mn-lt"/>
                        <a:cs typeface="Times New Roman"/>
                      </a:endParaRP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>
                          <a:latin typeface="+mn-lt"/>
                          <a:cs typeface="Times New Roman"/>
                        </a:rPr>
                        <a:t>3</a:t>
                      </a:r>
                      <a:r>
                        <a:rPr lang="ru-RU" sz="1400" spc="-5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+mn-lt"/>
                          <a:cs typeface="Times New Roman"/>
                        </a:rPr>
                        <a:t>место</a:t>
                      </a:r>
                      <a:endParaRPr lang="ru-RU" sz="1400" dirty="0">
                        <a:latin typeface="+mn-lt"/>
                        <a:cs typeface="Times New Roman"/>
                      </a:endParaRP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74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400" dirty="0">
                          <a:latin typeface="+mn-lt"/>
                          <a:cs typeface="Times New Roman"/>
                        </a:rPr>
                        <a:t>8</a:t>
                      </a:r>
                      <a:endParaRPr sz="1400" dirty="0">
                        <a:latin typeface="+mn-lt"/>
                        <a:cs typeface="Times New Roman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Мусин Ерлан Серикович</a:t>
                      </a:r>
                      <a:endParaRPr sz="1400" dirty="0">
                        <a:latin typeface="+mn-lt"/>
                        <a:cs typeface="Times New Roman"/>
                      </a:endParaRPr>
                    </a:p>
                  </a:txBody>
                  <a:tcPr marL="0" marR="0" marT="5715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244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ГАПОУ ТО Тюменский медицинский колледж</a:t>
                      </a:r>
                      <a:endParaRPr sz="1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400" dirty="0">
                          <a:latin typeface="+mn-lt"/>
                          <a:cs typeface="Times New Roman"/>
                        </a:rPr>
                        <a:t>Стоматология ортопедическая</a:t>
                      </a:r>
                      <a:endParaRPr sz="1400" dirty="0">
                        <a:latin typeface="+mn-lt"/>
                        <a:cs typeface="Times New Roman"/>
                      </a:endParaRP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>
                          <a:latin typeface="+mn-lt"/>
                          <a:cs typeface="Times New Roman"/>
                        </a:rPr>
                        <a:t>3</a:t>
                      </a:r>
                      <a:r>
                        <a:rPr lang="ru-RU" sz="1400" spc="-5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+mn-lt"/>
                          <a:cs typeface="Times New Roman"/>
                        </a:rPr>
                        <a:t>место</a:t>
                      </a:r>
                      <a:endParaRPr lang="ru-RU" sz="1400" dirty="0">
                        <a:latin typeface="+mn-lt"/>
                        <a:cs typeface="Times New Roman"/>
                      </a:endParaRP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74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400" dirty="0">
                          <a:latin typeface="+mn-lt"/>
                          <a:cs typeface="Times New Roman"/>
                        </a:rPr>
                        <a:t>9</a:t>
                      </a:r>
                      <a:endParaRPr sz="1400" dirty="0">
                        <a:latin typeface="+mn-lt"/>
                        <a:cs typeface="Times New Roman"/>
                      </a:endParaRP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Пименова Дарья Алексеевна</a:t>
                      </a:r>
                      <a:endParaRPr sz="1400" dirty="0">
                        <a:latin typeface="+mn-lt"/>
                        <a:cs typeface="Times New Roman"/>
                      </a:endParaRP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5244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ГАПОУ ТО Тюменский техникум строительной индустрии и городского хозяйства</a:t>
                      </a: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400" dirty="0">
                          <a:latin typeface="+mn-lt"/>
                          <a:cs typeface="Times New Roman"/>
                        </a:rPr>
                        <a:t>Графический дизайн</a:t>
                      </a:r>
                      <a:endParaRPr sz="1400" dirty="0">
                        <a:latin typeface="+mn-lt"/>
                        <a:cs typeface="Times New Roman"/>
                      </a:endParaRP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+mn-lt"/>
                          <a:cs typeface="Times New Roman"/>
                        </a:rPr>
                        <a:t>3</a:t>
                      </a:r>
                      <a:r>
                        <a:rPr lang="ru-RU" sz="1400" spc="-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+mn-lt"/>
                          <a:cs typeface="Times New Roman"/>
                        </a:rPr>
                        <a:t>место</a:t>
                      </a:r>
                    </a:p>
                  </a:txBody>
                  <a:tcPr marL="0" marR="0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4248119"/>
                  </a:ext>
                </a:extLst>
              </a:tr>
              <a:tr h="296418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Школьники</a:t>
                      </a:r>
                      <a:endParaRPr sz="1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0" marR="0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1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571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9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400" dirty="0">
                          <a:latin typeface="+mn-lt"/>
                          <a:cs typeface="Times New Roman"/>
                        </a:rPr>
                        <a:t>1</a:t>
                      </a:r>
                      <a:endParaRPr sz="1400" dirty="0">
                        <a:latin typeface="+mn-lt"/>
                        <a:cs typeface="Times New Roman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4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Борисенко Мария Алексеевна</a:t>
                      </a:r>
                      <a:endParaRPr sz="1400" dirty="0">
                        <a:latin typeface="+mn-lt"/>
                        <a:cs typeface="Times New Roman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ГАПОУ ТО Тюменский техникум индустрии питания, коммерции и сервиса</a:t>
                      </a:r>
                      <a:endParaRPr sz="1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0" marR="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Кондитерское дело</a:t>
                      </a:r>
                    </a:p>
                  </a:txBody>
                  <a:tcPr marL="0" marR="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400">
                          <a:latin typeface="+mn-lt"/>
                          <a:cs typeface="Times New Roman"/>
                        </a:rPr>
                        <a:t>2</a:t>
                      </a:r>
                      <a:r>
                        <a:rPr lang="ru-RU" sz="1400" spc="-5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ru-RU" sz="1400">
                          <a:latin typeface="+mn-lt"/>
                          <a:cs typeface="Times New Roman"/>
                        </a:rPr>
                        <a:t>место</a:t>
                      </a:r>
                      <a:endParaRPr sz="1400" dirty="0">
                        <a:latin typeface="+mn-lt"/>
                        <a:cs typeface="Times New Roman"/>
                      </a:endParaRPr>
                    </a:p>
                  </a:txBody>
                  <a:tcPr marL="0" marR="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8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400" dirty="0">
                          <a:latin typeface="+mn-lt"/>
                          <a:cs typeface="Times New Roman"/>
                        </a:rPr>
                        <a:t>2</a:t>
                      </a:r>
                      <a:endParaRPr sz="1400" dirty="0">
                        <a:latin typeface="+mn-lt"/>
                        <a:cs typeface="Times New Roman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Рахимов Артур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Миршатович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 </a:t>
                      </a:r>
                      <a:endParaRPr sz="1400" dirty="0">
                        <a:latin typeface="+mn-lt"/>
                        <a:cs typeface="Times New Roman"/>
                      </a:endParaRPr>
                    </a:p>
                  </a:txBody>
                  <a:tcPr marL="0" marR="0" marT="635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/>
                        </a:rPr>
                        <a:t>ГАПОУ ТО Тобольский многопрофильный техникум</a:t>
                      </a:r>
                      <a:endParaRPr sz="1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0" marR="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400" dirty="0">
                          <a:latin typeface="+mn-lt"/>
                          <a:cs typeface="Times New Roman"/>
                        </a:rPr>
                        <a:t>Сантехника и отопление</a:t>
                      </a:r>
                      <a:endParaRPr sz="1400" dirty="0">
                        <a:latin typeface="+mn-lt"/>
                        <a:cs typeface="Times New Roman"/>
                      </a:endParaRPr>
                    </a:p>
                  </a:txBody>
                  <a:tcPr marL="0" marR="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400" dirty="0">
                          <a:latin typeface="+mn-lt"/>
                          <a:cs typeface="Times New Roman"/>
                        </a:rPr>
                        <a:t>2</a:t>
                      </a:r>
                      <a:r>
                        <a:rPr lang="ru-RU" sz="1400" spc="-5" dirty="0">
                          <a:latin typeface="+mn-lt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+mn-lt"/>
                          <a:cs typeface="Times New Roman"/>
                        </a:rPr>
                        <a:t>место</a:t>
                      </a:r>
                      <a:endParaRPr sz="1400" dirty="0">
                        <a:latin typeface="+mn-lt"/>
                        <a:cs typeface="Times New Roman"/>
                      </a:endParaRPr>
                    </a:p>
                  </a:txBody>
                  <a:tcPr marL="0" marR="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127475" y="823382"/>
            <a:ext cx="11744957" cy="518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b="0" i="1" spc="-20" dirty="0">
                <a:latin typeface="Calibri Light"/>
                <a:cs typeface="Calibri Light"/>
              </a:rPr>
              <a:t>Результаты </a:t>
            </a:r>
            <a:r>
              <a:rPr sz="1600" b="0" i="1" spc="-15" dirty="0">
                <a:latin typeface="Calibri Light"/>
                <a:cs typeface="Calibri Light"/>
              </a:rPr>
              <a:t>участия </a:t>
            </a:r>
            <a:r>
              <a:rPr sz="1600" b="0" i="1" dirty="0">
                <a:latin typeface="Calibri Light"/>
                <a:cs typeface="Calibri Light"/>
              </a:rPr>
              <a:t>в </a:t>
            </a:r>
            <a:r>
              <a:rPr lang="ru-RU" sz="1600" i="1" spc="-20" dirty="0">
                <a:latin typeface="Calibri Light"/>
              </a:rPr>
              <a:t>IX Национальном чемпионате «Молодые профессионалы» среди студентов и школьников,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600" i="1" spc="-20" dirty="0">
                <a:latin typeface="Calibri Light"/>
              </a:rPr>
              <a:t> проходившем по стандартам </a:t>
            </a:r>
            <a:r>
              <a:rPr lang="ru-RU" sz="1600" i="1" spc="-20" dirty="0" err="1">
                <a:latin typeface="Calibri Light"/>
              </a:rPr>
              <a:t>WorldSkills</a:t>
            </a:r>
            <a:r>
              <a:rPr lang="ru-RU" sz="1600" i="1" spc="-20" dirty="0">
                <a:latin typeface="Calibri Light"/>
              </a:rPr>
              <a:t> </a:t>
            </a:r>
            <a:endParaRPr sz="1600" i="1" spc="-20" dirty="0">
              <a:latin typeface="Calibri Light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718377E-11C9-4C32-9313-0796E9733513}"/>
              </a:ext>
            </a:extLst>
          </p:cNvPr>
          <p:cNvSpPr/>
          <p:nvPr/>
        </p:nvSpPr>
        <p:spPr>
          <a:xfrm>
            <a:off x="2209800" y="249720"/>
            <a:ext cx="7414132" cy="406569"/>
          </a:xfrm>
          <a:prstGeom prst="rect">
            <a:avLst/>
          </a:prstGeom>
          <a:solidFill>
            <a:srgbClr val="459D8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858A6CD-36CD-404E-AD05-1D8FB156DF92}"/>
              </a:ext>
            </a:extLst>
          </p:cNvPr>
          <p:cNvSpPr/>
          <p:nvPr/>
        </p:nvSpPr>
        <p:spPr>
          <a:xfrm>
            <a:off x="2993708" y="261393"/>
            <a:ext cx="620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Движение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Skills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«Молодые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профессионалы</a:t>
            </a:r>
            <a:r>
              <a:rPr lang="ru-RU" b="1" dirty="0">
                <a:solidFill>
                  <a:srgbClr val="459D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val="1892498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85445" y="6567093"/>
            <a:ext cx="52070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Стр.14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3CCED9A-8A3E-44B3-9B1E-CFED12318C18}"/>
              </a:ext>
            </a:extLst>
          </p:cNvPr>
          <p:cNvSpPr/>
          <p:nvPr/>
        </p:nvSpPr>
        <p:spPr>
          <a:xfrm>
            <a:off x="606145" y="157634"/>
            <a:ext cx="10906095" cy="646331"/>
          </a:xfrm>
          <a:prstGeom prst="rect">
            <a:avLst/>
          </a:prstGeom>
          <a:solidFill>
            <a:srgbClr val="459D8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75F776E-8E14-4F5E-B7AB-282DF600BF73}"/>
              </a:ext>
            </a:extLst>
          </p:cNvPr>
          <p:cNvSpPr/>
          <p:nvPr/>
        </p:nvSpPr>
        <p:spPr>
          <a:xfrm>
            <a:off x="679759" y="127502"/>
            <a:ext cx="10832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 – 100 лучших образовательных организаций СПО Российской Федерации движения «Молодые профессионалы»(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WorldSkills Russia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году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BC36C7-FF3F-456D-80E8-83B2E811F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260" y="1110217"/>
            <a:ext cx="4371980" cy="3055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C494E03-DB8F-48F6-A318-1A0F5F19F642}"/>
              </a:ext>
            </a:extLst>
          </p:cNvPr>
          <p:cNvSpPr/>
          <p:nvPr/>
        </p:nvSpPr>
        <p:spPr>
          <a:xfrm>
            <a:off x="573475" y="867631"/>
            <a:ext cx="65414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+mj-lt"/>
              </a:rPr>
              <a:t>10</a:t>
            </a:r>
            <a:r>
              <a:rPr lang="ru-RU" sz="1600" dirty="0">
                <a:latin typeface="+mj-lt"/>
              </a:rPr>
              <a:t> организаций среднего профессионального образования </a:t>
            </a:r>
            <a:r>
              <a:rPr lang="ru-RU" sz="1600" b="1" dirty="0">
                <a:latin typeface="+mj-lt"/>
              </a:rPr>
              <a:t>Тюменской области</a:t>
            </a:r>
            <a:r>
              <a:rPr lang="ru-RU" sz="1600" dirty="0">
                <a:latin typeface="+mj-lt"/>
              </a:rPr>
              <a:t>, реализующих проекты движения Ворлдскиллс в России, вошли в топ-100 лучших в стране по итогам 2020 года.</a:t>
            </a:r>
          </a:p>
          <a:p>
            <a:r>
              <a:rPr lang="ru-RU" sz="1600" dirty="0">
                <a:latin typeface="+mj-lt"/>
              </a:rPr>
              <a:t>ТОП-100 вошли: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+mj-lt"/>
              </a:rPr>
              <a:t>Тюменский колледж производственных и социальных технологий,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+mj-lt"/>
              </a:rPr>
              <a:t>Тюменский техникум строительной индустрии и городского хозяйства,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+mj-lt"/>
              </a:rPr>
              <a:t>Тюменский колледж транспортных технологий и сервиса,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+mj-lt"/>
              </a:rPr>
              <a:t>Ишимский многопрофильный техникум,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+mj-lt"/>
              </a:rPr>
              <a:t>Тобольский многопрофильный техникум, 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+mj-lt"/>
              </a:rPr>
              <a:t>Колледж цифровых и педагогических технологий,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+mj-lt"/>
              </a:rPr>
              <a:t>Голышмановский агропедагогический колледж,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+mj-lt"/>
              </a:rPr>
              <a:t>Тюменский техникум индустрии питания, коммерции и сервиса,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+mj-lt"/>
              </a:rPr>
              <a:t>Тюменский медицинский колледж,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atin typeface="+mj-lt"/>
              </a:rPr>
              <a:t>Тюменский колледж экономики, управления и права.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CFDEF1E-33F7-4C0A-A2A3-F5693DECB8E4}"/>
              </a:ext>
            </a:extLst>
          </p:cNvPr>
          <p:cNvSpPr/>
          <p:nvPr/>
        </p:nvSpPr>
        <p:spPr>
          <a:xfrm>
            <a:off x="606145" y="4525633"/>
            <a:ext cx="10906095" cy="646331"/>
          </a:xfrm>
          <a:prstGeom prst="rect">
            <a:avLst/>
          </a:prstGeom>
          <a:solidFill>
            <a:srgbClr val="459D8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92C0567-3F2C-49E4-8F73-DF7C1BE441A1}"/>
              </a:ext>
            </a:extLst>
          </p:cNvPr>
          <p:cNvSpPr/>
          <p:nvPr/>
        </p:nvSpPr>
        <p:spPr>
          <a:xfrm>
            <a:off x="679759" y="4525634"/>
            <a:ext cx="10832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 – 100 рейтинг образовательных организаций Юниорского движения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WorldSkills Russia 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итогам 2020 -2021 учебного года</a:t>
            </a:r>
            <a:endParaRPr lang="ru-RU" dirty="0"/>
          </a:p>
        </p:txBody>
      </p:sp>
      <p:pic>
        <p:nvPicPr>
          <p:cNvPr id="12" name="Рисунок 11" descr="https://sun9-9.userapi.com/impg/1__kYZKAbY26Iyf8dFpNZvj00GiB4eUmzbCd1w/vnlXL2_fkuw.jpg?size=1280x591&amp;quality=96&amp;sign=9489189cc0edc5e9f7bb56767856306e&amp;type=album">
            <a:extLst>
              <a:ext uri="{FF2B5EF4-FFF2-40B4-BE49-F238E27FC236}">
                <a16:creationId xmlns:a16="http://schemas.microsoft.com/office/drawing/2014/main" id="{C74B25BF-E970-4AC5-BE16-BB0552DF387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9" r="9066"/>
          <a:stretch/>
        </p:blipFill>
        <p:spPr bwMode="auto">
          <a:xfrm>
            <a:off x="8786293" y="5290537"/>
            <a:ext cx="2725947" cy="1533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2" descr="https://sun1-92.userapi.com/sUBdWNBCjo9lLG7aFawE9UC4QPRaP65vjwukHg/yjY-7BH0Ihk.jpg">
            <a:extLst>
              <a:ext uri="{FF2B5EF4-FFF2-40B4-BE49-F238E27FC236}">
                <a16:creationId xmlns:a16="http://schemas.microsoft.com/office/drawing/2014/main" id="{2EF99F75-541A-4A51-B80F-35FF58E77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75" y="5270807"/>
            <a:ext cx="2661537" cy="15368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B806C5B-266C-48F6-B4BF-7C7AD3225D85}"/>
              </a:ext>
            </a:extLst>
          </p:cNvPr>
          <p:cNvSpPr/>
          <p:nvPr/>
        </p:nvSpPr>
        <p:spPr>
          <a:xfrm>
            <a:off x="3960727" y="5353678"/>
            <a:ext cx="44649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dirty="0">
                <a:latin typeface="+mj-lt"/>
              </a:rPr>
              <a:t>ГАПОУ ТО Тобольский многопрофильный техникум</a:t>
            </a:r>
            <a:r>
              <a:rPr lang="ru-RU" sz="1600" b="1" dirty="0">
                <a:solidFill>
                  <a:srgbClr val="3A425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+mj-lt"/>
              </a:rPr>
              <a:t>вошел в </a:t>
            </a:r>
            <a:r>
              <a:rPr lang="ru-RU" sz="1600" b="1" dirty="0">
                <a:latin typeface="+mj-lt"/>
              </a:rPr>
              <a:t>Т</a:t>
            </a:r>
            <a:r>
              <a:rPr lang="ru-RU" sz="1600" dirty="0"/>
              <a:t>оп-100</a:t>
            </a:r>
            <a:r>
              <a:rPr lang="ru-RU" sz="1600" dirty="0">
                <a:latin typeface="+mj-lt"/>
              </a:rPr>
              <a:t> лучших образовательных организаций, реализующих мероприятия и проекты юниорского движения </a:t>
            </a:r>
            <a:r>
              <a:rPr lang="ru-RU" sz="1600" dirty="0" err="1">
                <a:latin typeface="+mj-lt"/>
              </a:rPr>
              <a:t>WorldSkills</a:t>
            </a:r>
            <a:r>
              <a:rPr lang="ru-RU" sz="1600" dirty="0">
                <a:latin typeface="+mj-lt"/>
              </a:rPr>
              <a:t> по итогам 2020–2021 учебного года. </a:t>
            </a:r>
          </a:p>
        </p:txBody>
      </p:sp>
    </p:spTree>
    <p:extLst>
      <p:ext uri="{BB962C8B-B14F-4D97-AF65-F5344CB8AC3E}">
        <p14:creationId xmlns:p14="http://schemas.microsoft.com/office/powerpoint/2010/main" val="1001186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B09B18A-5236-49B5-BD80-FFC18B8BA985}"/>
              </a:ext>
            </a:extLst>
          </p:cNvPr>
          <p:cNvSpPr/>
          <p:nvPr/>
        </p:nvSpPr>
        <p:spPr>
          <a:xfrm>
            <a:off x="606145" y="157634"/>
            <a:ext cx="10906095" cy="646331"/>
          </a:xfrm>
          <a:prstGeom prst="rect">
            <a:avLst/>
          </a:prstGeom>
          <a:solidFill>
            <a:srgbClr val="459D8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F4334CD-CA41-4A68-8D1D-3189771BD1A2}"/>
              </a:ext>
            </a:extLst>
          </p:cNvPr>
          <p:cNvSpPr/>
          <p:nvPr/>
        </p:nvSpPr>
        <p:spPr>
          <a:xfrm>
            <a:off x="606144" y="157634"/>
            <a:ext cx="10906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Международная конгресс-выставка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«Молодые профессионалы: кадровый потенциал экономики»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3BF210F-8EBE-4BFC-ACFA-56C03B3B6443}"/>
              </a:ext>
            </a:extLst>
          </p:cNvPr>
          <p:cNvSpPr/>
          <p:nvPr/>
        </p:nvSpPr>
        <p:spPr>
          <a:xfrm>
            <a:off x="606146" y="942464"/>
            <a:ext cx="667454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>
                <a:latin typeface="+mj-lt"/>
              </a:rPr>
              <a:t>Системой среднего профессионального образования представлено 6 направлений: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j-lt"/>
              </a:rPr>
              <a:t>Региональные кластеры. Сетевые программы;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j-lt"/>
              </a:rPr>
              <a:t>Региональные ЦОПП. Партнерство с работодателями, корпоративными университетами;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j-lt"/>
              </a:rPr>
              <a:t>Региональные мастерские. Региональный опыт;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j-lt"/>
              </a:rPr>
              <a:t>Инклюзивное профессиональное образование;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j-lt"/>
              </a:rPr>
              <a:t>Воспитательная работа;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latin typeface="+mj-lt"/>
              </a:rPr>
              <a:t>Профнавигация</a:t>
            </a:r>
            <a:r>
              <a:rPr lang="ru-RU" sz="1400" dirty="0">
                <a:latin typeface="+mj-lt"/>
              </a:rPr>
              <a:t>.</a:t>
            </a:r>
          </a:p>
          <a:p>
            <a:pPr marL="285750" indent="-285750">
              <a:buFontTx/>
              <a:buChar char="-"/>
            </a:pPr>
            <a:endParaRPr lang="ru-RU" sz="1400" dirty="0">
              <a:latin typeface="+mj-lt"/>
            </a:endParaRPr>
          </a:p>
          <a:p>
            <a:r>
              <a:rPr lang="ru-RU" sz="1400" u="sng" dirty="0">
                <a:latin typeface="+mj-lt"/>
              </a:rPr>
              <a:t>Среди наиболее интересных концепций:</a:t>
            </a:r>
          </a:p>
          <a:p>
            <a:r>
              <a:rPr lang="ru-RU" sz="1400" dirty="0">
                <a:latin typeface="+mj-lt"/>
              </a:rPr>
              <a:t>- </a:t>
            </a:r>
            <a:r>
              <a:rPr lang="ru-RU" sz="1400" b="1" dirty="0">
                <a:latin typeface="+mj-lt"/>
              </a:rPr>
              <a:t>Мастер-класс по ремонту электромобиля с использованием шлема виртуальной (дополненной) реальности</a:t>
            </a:r>
            <a:r>
              <a:rPr lang="ru-RU" sz="1400" dirty="0">
                <a:latin typeface="+mj-lt"/>
              </a:rPr>
              <a:t>. (Тюменский колледж транспортных технологий и сервиса);</a:t>
            </a:r>
          </a:p>
          <a:p>
            <a:r>
              <a:rPr lang="ru-RU" sz="1400" dirty="0">
                <a:latin typeface="+mj-lt"/>
              </a:rPr>
              <a:t>- </a:t>
            </a:r>
            <a:r>
              <a:rPr lang="ru-RU" sz="1400" b="1" dirty="0">
                <a:latin typeface="+mj-lt"/>
              </a:rPr>
              <a:t>Видеоролик «Универсальный дизайн образовательной среды Тюменского региона: инклюзивное профессиональное образование»</a:t>
            </a:r>
            <a:r>
              <a:rPr lang="ru-RU" sz="1400" dirty="0">
                <a:latin typeface="+mj-lt"/>
              </a:rPr>
              <a:t>. Сборник лучших инклюзивных практик «Твое время». (Тюменский колледж производственных и социальных технологий (РУМЦ, БПОО);</a:t>
            </a:r>
          </a:p>
          <a:p>
            <a:r>
              <a:rPr lang="ru-RU" sz="1400" dirty="0">
                <a:latin typeface="+mj-lt"/>
              </a:rPr>
              <a:t>- </a:t>
            </a:r>
            <a:r>
              <a:rPr lang="ru-RU" sz="1400" b="1" dirty="0">
                <a:latin typeface="+mj-lt"/>
              </a:rPr>
              <a:t>Презентация «Бесшовное образование»</a:t>
            </a:r>
            <a:r>
              <a:rPr lang="ru-RU" sz="1400" dirty="0">
                <a:latin typeface="+mj-lt"/>
              </a:rPr>
              <a:t>. (Тобольский многопрофильный техникум).</a:t>
            </a:r>
          </a:p>
          <a:p>
            <a:r>
              <a:rPr lang="ru-RU" sz="1400" dirty="0">
                <a:latin typeface="+mj-lt"/>
              </a:rPr>
              <a:t>Тюменскими делегатами подготовлены выступления-доклады на круглых столах Конгресса на следующие темы:</a:t>
            </a:r>
          </a:p>
          <a:p>
            <a:r>
              <a:rPr lang="ru-RU" sz="1400" dirty="0">
                <a:latin typeface="+mj-lt"/>
              </a:rPr>
              <a:t>- </a:t>
            </a:r>
            <a:r>
              <a:rPr lang="ru-RU" sz="1400" b="1" dirty="0">
                <a:latin typeface="+mj-lt"/>
              </a:rPr>
              <a:t>Составляющие успешной реализации проекта по обновлению материально-технической базы образовательных организаций в Тюменской области </a:t>
            </a:r>
            <a:r>
              <a:rPr lang="ru-RU" sz="1400" dirty="0">
                <a:latin typeface="+mj-lt"/>
              </a:rPr>
              <a:t>(Дубровина Т.Л.);</a:t>
            </a:r>
          </a:p>
          <a:p>
            <a:r>
              <a:rPr lang="ru-RU" sz="1400" dirty="0">
                <a:latin typeface="+mj-lt"/>
              </a:rPr>
              <a:t>- </a:t>
            </a:r>
            <a:r>
              <a:rPr lang="ru-RU" sz="1400" b="1" dirty="0">
                <a:latin typeface="+mj-lt"/>
              </a:rPr>
              <a:t>Целевые ориентиры инклюзивного профессионального образования тюменской области: перспективы развития</a:t>
            </a:r>
            <a:r>
              <a:rPr lang="ru-RU" sz="1400" dirty="0">
                <a:latin typeface="+mj-lt"/>
              </a:rPr>
              <a:t> (Дубровина Т.Л., Шпак Т.Е.).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D5441E-767F-415C-9302-2B84CD592B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42"/>
          <a:stretch/>
        </p:blipFill>
        <p:spPr>
          <a:xfrm>
            <a:off x="7628080" y="942464"/>
            <a:ext cx="4172739" cy="25502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029BEA-985E-4F17-BBBA-FB66310E81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080" y="3666494"/>
            <a:ext cx="2031914" cy="27092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498EE0B-8881-4A2F-8A0A-DDD018E626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963" y="3666495"/>
            <a:ext cx="2078856" cy="27092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6623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9D74524-C6C2-462C-A667-B5C4BE9B9470}"/>
              </a:ext>
            </a:extLst>
          </p:cNvPr>
          <p:cNvSpPr/>
          <p:nvPr/>
        </p:nvSpPr>
        <p:spPr>
          <a:xfrm>
            <a:off x="4764508" y="4209356"/>
            <a:ext cx="7115806" cy="2166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</a:pPr>
            <a:r>
              <a:rPr lang="ru-RU" sz="1400" dirty="0">
                <a:latin typeface="+mj-lt"/>
              </a:rPr>
              <a:t>Августовский педагогический форум «Призвание» для специалистов учреждений среднего профессионального образования в формате методических сессий, тренингов и </a:t>
            </a:r>
            <a:r>
              <a:rPr lang="ru-RU" sz="1400" dirty="0" err="1">
                <a:latin typeface="+mj-lt"/>
              </a:rPr>
              <a:t>online</a:t>
            </a:r>
            <a:r>
              <a:rPr lang="ru-RU" sz="1400" dirty="0">
                <a:latin typeface="+mj-lt"/>
              </a:rPr>
              <a:t>-семинаров.</a:t>
            </a:r>
          </a:p>
          <a:p>
            <a:pPr algn="just" fontAlgn="base">
              <a:lnSpc>
                <a:spcPct val="107000"/>
              </a:lnSpc>
            </a:pPr>
            <a:r>
              <a:rPr lang="ru-RU" sz="1400" dirty="0">
                <a:latin typeface="+mj-lt"/>
              </a:rPr>
              <a:t>Основные мероприятия:</a:t>
            </a:r>
          </a:p>
          <a:p>
            <a:pPr indent="-285750" algn="just" fontAlgn="base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latin typeface="+mj-lt"/>
              </a:rPr>
              <a:t>Бизнес-игре «Завод» в рамках IX Международного предпринимательского форума. </a:t>
            </a:r>
          </a:p>
          <a:p>
            <a:pPr indent="-285750" algn="just" fontAlgn="base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latin typeface="+mj-lt"/>
              </a:rPr>
              <a:t>Методические сессии, посвященные профессиональному развитию педагога и реализации программ профессионального воспитания, </a:t>
            </a:r>
          </a:p>
          <a:p>
            <a:pPr indent="-285750" algn="just" fontAlgn="base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ru-RU" sz="1400" dirty="0">
                <a:latin typeface="+mj-lt"/>
              </a:rPr>
              <a:t>Тренинг «От абитуриента до трудоустройства специалиста» провела Елена Рукавишникова, тренер по управлению проектами, коуч, предприниматель.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7ED0EE8-EB92-47D3-A76F-F300FE1DD7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" b="5314"/>
          <a:stretch/>
        </p:blipFill>
        <p:spPr>
          <a:xfrm>
            <a:off x="417516" y="3786109"/>
            <a:ext cx="4201325" cy="2590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FA62151-ACAE-46F8-BF79-B161B840C2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9" b="-532"/>
          <a:stretch/>
        </p:blipFill>
        <p:spPr>
          <a:xfrm>
            <a:off x="7810822" y="521262"/>
            <a:ext cx="3873135" cy="27959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35B92AC-558D-4E3C-B0AF-F8CF07684D1C}"/>
              </a:ext>
            </a:extLst>
          </p:cNvPr>
          <p:cNvSpPr/>
          <p:nvPr/>
        </p:nvSpPr>
        <p:spPr>
          <a:xfrm>
            <a:off x="271849" y="847066"/>
            <a:ext cx="75870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>
                <a:latin typeface="+mj-lt"/>
              </a:rPr>
              <a:t>13 апреля 2021 год в столице Ямало-Ненецкого автономного округа, городе Салехарде, в преддверии V Арктического образовательного форума состоялось заседание МС ПО УрФО.</a:t>
            </a:r>
          </a:p>
          <a:p>
            <a:r>
              <a:rPr lang="ru-RU" sz="1400">
                <a:latin typeface="+mj-lt"/>
              </a:rPr>
              <a:t>С докладами в рамках панельных дискуссий выступили: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>
                <a:latin typeface="+mj-lt"/>
              </a:rPr>
              <a:t>Директор ГАПОУ ТО «Тюменский техникум индустрии питания, коммерции и сервиса» - Галанина Марина Алексеевна («Развитие цифровой образовательной среды, опыт Тюменского техникума индустрии питания, коммерции и сервиса»);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>
                <a:latin typeface="+mj-lt"/>
              </a:rPr>
              <a:t>Директор ГАПОУ ТО «Тобольский многопрофильный техникум» - Поляков Станислав Александрович («Реализация проекта по кадровой обеспеченности Тобольской промышленной площадки (в рамках взаимодействия с компанией СИБУР)»)</a:t>
            </a:r>
          </a:p>
          <a:p>
            <a:r>
              <a:rPr lang="ru-RU" sz="1400">
                <a:latin typeface="+mj-lt"/>
              </a:rPr>
              <a:t>Продолжением делового общения стало посещение V Арктического образовательного форума. Представители системы профессионального образования Тюменской области приняли участие в работе секций по различным направлениям.</a:t>
            </a:r>
            <a:endParaRPr lang="ru-RU" sz="1400" dirty="0">
              <a:latin typeface="+mj-lt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71849" y="283287"/>
            <a:ext cx="7115806" cy="527296"/>
          </a:xfrm>
          <a:prstGeom prst="wedgeRoundRectCallout">
            <a:avLst/>
          </a:prstGeom>
          <a:solidFill>
            <a:srgbClr val="459D8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891D3A4-212B-455F-B8BB-1A66E732BFF7}"/>
              </a:ext>
            </a:extLst>
          </p:cNvPr>
          <p:cNvSpPr/>
          <p:nvPr/>
        </p:nvSpPr>
        <p:spPr>
          <a:xfrm>
            <a:off x="60265" y="200735"/>
            <a:ext cx="7538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Межрегиональный совет профессионального образования Уральского федерального округа </a:t>
            </a:r>
            <a:endParaRPr lang="ru-RU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 flipH="1">
            <a:off x="4764508" y="3524722"/>
            <a:ext cx="7115806" cy="527296"/>
          </a:xfrm>
          <a:prstGeom prst="wedgeRoundRectCallout">
            <a:avLst/>
          </a:prstGeom>
          <a:solidFill>
            <a:srgbClr val="459D8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64508" y="3603800"/>
            <a:ext cx="71174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Августовский педагогический форум «Призвание»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7297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2579E6-E1AF-43A6-A9B7-3D96DC8686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2" r="12136"/>
          <a:stretch/>
        </p:blipFill>
        <p:spPr>
          <a:xfrm>
            <a:off x="8782579" y="4714483"/>
            <a:ext cx="2808059" cy="20663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EA69E0-334A-498F-AE24-A8F612F447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7" b="4961"/>
          <a:stretch/>
        </p:blipFill>
        <p:spPr>
          <a:xfrm>
            <a:off x="681787" y="2267655"/>
            <a:ext cx="3162580" cy="19532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ABD4EBC-712F-458E-91E4-0A6A3BAE67F9}"/>
              </a:ext>
            </a:extLst>
          </p:cNvPr>
          <p:cNvSpPr/>
          <p:nvPr/>
        </p:nvSpPr>
        <p:spPr>
          <a:xfrm>
            <a:off x="681787" y="5009521"/>
            <a:ext cx="7727268" cy="170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+mj-lt"/>
              </a:rPr>
              <a:t>25 ноября 2021 года, представление проектов по созданию учебно-производственных предприятий руководителями профессиональных образовательных организаций Тюменской Основанная задача проектов - создание первых рабочих мест для студентов.</a:t>
            </a: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latin typeface="+mj-lt"/>
              </a:rPr>
              <a:t>В качестве экспертов-наставников выступили ведущие представители предпринимательской деятельности Тюменской области — ТРО «Опора России». Эксперты дали профессиональные советы, рекомендации по дальнейшим эффективным действиям для открытия и перспективного развития учебных предприятий.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22148" y="2650305"/>
            <a:ext cx="77508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</a:rPr>
              <a:t>X</a:t>
            </a:r>
            <a:r>
              <a:rPr lang="en-US" sz="1400" dirty="0">
                <a:latin typeface="+mj-lt"/>
              </a:rPr>
              <a:t>I</a:t>
            </a:r>
            <a:r>
              <a:rPr lang="ru-RU" sz="1400" dirty="0">
                <a:latin typeface="+mj-lt"/>
              </a:rPr>
              <a:t>V Спартакиада руководителей, преподавателей и сотрудников профессиональных образовательных организаций Тюменской области в 2020-2021 учебном году проводится с целью: </a:t>
            </a:r>
          </a:p>
          <a:p>
            <a:r>
              <a:rPr lang="ru-RU" sz="1400" dirty="0">
                <a:latin typeface="+mj-lt"/>
              </a:rPr>
              <a:t>• повышение спортивного мастерства участников соревнований, </a:t>
            </a:r>
          </a:p>
          <a:p>
            <a:r>
              <a:rPr lang="ru-RU" sz="1400" dirty="0">
                <a:latin typeface="+mj-lt"/>
              </a:rPr>
              <a:t>• пропаганда здорового образа жизни, </a:t>
            </a:r>
          </a:p>
          <a:p>
            <a:r>
              <a:rPr lang="ru-RU" sz="1400" dirty="0">
                <a:latin typeface="+mj-lt"/>
              </a:rPr>
              <a:t>• укрепление здоровья, развитие спорта в образовательных организациях, </a:t>
            </a:r>
          </a:p>
          <a:p>
            <a:r>
              <a:rPr lang="ru-RU" sz="1400" dirty="0">
                <a:latin typeface="+mj-lt"/>
              </a:rPr>
              <a:t>• выявление сильнейших спортсменов и команд Тюменской области, </a:t>
            </a:r>
          </a:p>
          <a:p>
            <a:r>
              <a:rPr lang="ru-RU" sz="1400" dirty="0">
                <a:latin typeface="+mj-lt"/>
              </a:rPr>
              <a:t>• внедрение и подготовка комплекса «Готов к труду и обороне» для повышения эффективности использования возможностей физической культуры и спорта в укреплении здоровья.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31395" y="632966"/>
            <a:ext cx="7840829" cy="146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+mj-lt"/>
              </a:rPr>
              <a:t>26 мая 2021 года - третий ежегодный конкурс по защите молодёжных бизнес-проектов в рамках реализации инвариантного учебного курса Расширяем горизонты. </a:t>
            </a:r>
            <a:r>
              <a:rPr lang="ru-RU" sz="1400" dirty="0" err="1">
                <a:latin typeface="+mj-lt"/>
              </a:rPr>
              <a:t>ProfilUM</a:t>
            </a:r>
            <a:r>
              <a:rPr lang="ru-RU" sz="1400" dirty="0">
                <a:latin typeface="+mj-lt"/>
              </a:rPr>
              <a:t>. Цель программы - формирование предпринимательской компетенции у студентов в условиях социального партнерства. 13 профессиональных образовательных организаций презентовали 13 разных по тематике, креативности и уровню внедрения проектов: электромонтажные услуги и услуги красоты, </a:t>
            </a:r>
            <a:r>
              <a:rPr lang="ru-RU" sz="1400" dirty="0" err="1">
                <a:latin typeface="+mj-lt"/>
              </a:rPr>
              <a:t>вендинговый</a:t>
            </a:r>
            <a:r>
              <a:rPr lang="ru-RU" sz="1400" dirty="0">
                <a:latin typeface="+mj-lt"/>
              </a:rPr>
              <a:t> бизнес, </a:t>
            </a:r>
            <a:r>
              <a:rPr lang="ru-RU" sz="1400" dirty="0" err="1">
                <a:latin typeface="+mj-lt"/>
              </a:rPr>
              <a:t>hande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made</a:t>
            </a:r>
            <a:r>
              <a:rPr lang="ru-RU" sz="1400" dirty="0">
                <a:latin typeface="+mj-lt"/>
              </a:rPr>
              <a:t> продукция, производство сыров и многое другое.</a:t>
            </a:r>
          </a:p>
        </p:txBody>
      </p:sp>
      <p:pic>
        <p:nvPicPr>
          <p:cNvPr id="12" name="Рисунок 11" descr="http://tci72.ru/upload/iblock/778/7784fd7dbf3d4ec467d99a4bf3a8493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579" y="190935"/>
            <a:ext cx="2808059" cy="2211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800756" y="95285"/>
            <a:ext cx="4314940" cy="527296"/>
          </a:xfrm>
          <a:prstGeom prst="wedgeRoundRectCallout">
            <a:avLst/>
          </a:prstGeom>
          <a:solidFill>
            <a:srgbClr val="459D8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891D3A4-212B-455F-B8BB-1A66E732BFF7}"/>
              </a:ext>
            </a:extLst>
          </p:cNvPr>
          <p:cNvSpPr/>
          <p:nvPr/>
        </p:nvSpPr>
        <p:spPr>
          <a:xfrm>
            <a:off x="1011903" y="212624"/>
            <a:ext cx="38926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Расширяем горизонты.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ProfilUM</a:t>
            </a:r>
            <a:endParaRPr lang="ru-RU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 flipH="1">
            <a:off x="3922148" y="2082823"/>
            <a:ext cx="4801722" cy="527296"/>
          </a:xfrm>
          <a:prstGeom prst="wedgeRoundRectCallout">
            <a:avLst/>
          </a:prstGeom>
          <a:solidFill>
            <a:srgbClr val="459D8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800755" y="4450835"/>
            <a:ext cx="4314940" cy="527296"/>
          </a:xfrm>
          <a:prstGeom prst="wedgeRoundRectCallout">
            <a:avLst/>
          </a:prstGeom>
          <a:solidFill>
            <a:srgbClr val="459D8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22148" y="2031743"/>
            <a:ext cx="48017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Спартакиада руководителей,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преподавателей и сотрудников ПОО ТО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00755" y="4383434"/>
            <a:ext cx="43149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проектов учебно-производственных предприятий</a:t>
            </a:r>
          </a:p>
        </p:txBody>
      </p:sp>
    </p:spTree>
    <p:extLst>
      <p:ext uri="{BB962C8B-B14F-4D97-AF65-F5344CB8AC3E}">
        <p14:creationId xmlns:p14="http://schemas.microsoft.com/office/powerpoint/2010/main" val="2613771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86FFE913-AA0C-4ADF-B3D2-4A921BDE7688}"/>
              </a:ext>
            </a:extLst>
          </p:cNvPr>
          <p:cNvSpPr/>
          <p:nvPr/>
        </p:nvSpPr>
        <p:spPr>
          <a:xfrm>
            <a:off x="236470" y="705467"/>
            <a:ext cx="5618949" cy="1938879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object 22"/>
          <p:cNvSpPr txBox="1"/>
          <p:nvPr/>
        </p:nvSpPr>
        <p:spPr>
          <a:xfrm>
            <a:off x="85445" y="6567093"/>
            <a:ext cx="52070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Стр.14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3CCED9A-8A3E-44B3-9B1E-CFED12318C18}"/>
              </a:ext>
            </a:extLst>
          </p:cNvPr>
          <p:cNvSpPr/>
          <p:nvPr/>
        </p:nvSpPr>
        <p:spPr>
          <a:xfrm>
            <a:off x="4130801" y="159428"/>
            <a:ext cx="3733800" cy="406569"/>
          </a:xfrm>
          <a:prstGeom prst="rect">
            <a:avLst/>
          </a:prstGeom>
          <a:solidFill>
            <a:srgbClr val="459D8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75F776E-8E14-4F5E-B7AB-282DF600BF73}"/>
              </a:ext>
            </a:extLst>
          </p:cNvPr>
          <p:cNvSpPr/>
          <p:nvPr/>
        </p:nvSpPr>
        <p:spPr>
          <a:xfrm>
            <a:off x="4586000" y="145141"/>
            <a:ext cx="2823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Достижения студентов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48C51F5-C7B2-490A-93E5-09C6E2C0FD69}"/>
              </a:ext>
            </a:extLst>
          </p:cNvPr>
          <p:cNvSpPr/>
          <p:nvPr/>
        </p:nvSpPr>
        <p:spPr>
          <a:xfrm>
            <a:off x="253295" y="705466"/>
            <a:ext cx="30193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3A4256"/>
                </a:solidFill>
                <a:latin typeface="Segoe UI" panose="020B0502040204020203" pitchFamily="34" charset="0"/>
              </a:rPr>
              <a:t>Дата: </a:t>
            </a:r>
            <a:r>
              <a:rPr lang="ru-RU" sz="1200" dirty="0">
                <a:solidFill>
                  <a:srgbClr val="3A4256"/>
                </a:solidFill>
                <a:latin typeface="Segoe UI" panose="020B0502040204020203" pitchFamily="34" charset="0"/>
              </a:rPr>
              <a:t>19 - 22 ноября 2021 год.</a:t>
            </a:r>
          </a:p>
          <a:p>
            <a:r>
              <a:rPr lang="ru-RU" sz="1200" b="1" dirty="0">
                <a:solidFill>
                  <a:srgbClr val="3A4256"/>
                </a:solidFill>
                <a:latin typeface="Segoe UI" panose="020B0502040204020203" pitchFamily="34" charset="0"/>
              </a:rPr>
              <a:t>Место:</a:t>
            </a:r>
            <a:r>
              <a:rPr lang="ru-RU" sz="1200" dirty="0">
                <a:solidFill>
                  <a:srgbClr val="3A4256"/>
                </a:solidFill>
                <a:latin typeface="Segoe UI" panose="020B0502040204020203" pitchFamily="34" charset="0"/>
              </a:rPr>
              <a:t> г. Салехард.</a:t>
            </a:r>
          </a:p>
          <a:p>
            <a:r>
              <a:rPr lang="ru-RU" sz="1200" b="1" dirty="0">
                <a:solidFill>
                  <a:srgbClr val="3A4256"/>
                </a:solidFill>
                <a:latin typeface="Segoe UI" panose="020B0502040204020203" pitchFamily="34" charset="0"/>
              </a:rPr>
              <a:t>Конкурс:</a:t>
            </a:r>
            <a:r>
              <a:rPr lang="ru-RU" sz="1200" dirty="0">
                <a:solidFill>
                  <a:srgbClr val="3A4256"/>
                </a:solidFill>
                <a:latin typeface="Segoe UI" panose="020B0502040204020203" pitchFamily="34" charset="0"/>
              </a:rPr>
              <a:t> «Славим человека труда» по Уральскому федеральному округу. </a:t>
            </a:r>
          </a:p>
          <a:p>
            <a:r>
              <a:rPr lang="ru-RU" sz="1200" b="1" dirty="0">
                <a:solidFill>
                  <a:srgbClr val="3A4256"/>
                </a:solidFill>
                <a:latin typeface="Segoe UI" panose="020B0502040204020203" pitchFamily="34" charset="0"/>
              </a:rPr>
              <a:t>Результат: </a:t>
            </a:r>
            <a:r>
              <a:rPr lang="ru-RU" sz="1200" u="sng" dirty="0">
                <a:solidFill>
                  <a:srgbClr val="3A4256"/>
                </a:solidFill>
                <a:latin typeface="Segoe UI" panose="020B0502040204020203" pitchFamily="34" charset="0"/>
              </a:rPr>
              <a:t>Богдан Ивакин </a:t>
            </a:r>
            <a:r>
              <a:rPr lang="ru-RU" sz="1200" dirty="0">
                <a:solidFill>
                  <a:srgbClr val="3A4256"/>
                </a:solidFill>
                <a:latin typeface="Segoe UI" panose="020B0502040204020203" pitchFamily="34" charset="0"/>
              </a:rPr>
              <a:t>студент </a:t>
            </a:r>
            <a:r>
              <a:rPr lang="ru-RU" sz="1200" u="sng" dirty="0">
                <a:solidFill>
                  <a:srgbClr val="3A4256"/>
                </a:solidFill>
                <a:latin typeface="Segoe UI" panose="020B0502040204020203" pitchFamily="34" charset="0"/>
              </a:rPr>
              <a:t>ГАПОУ ТО «Колледж цифровых и педагогических технологий» </a:t>
            </a:r>
            <a:r>
              <a:rPr lang="ru-RU" sz="1200" dirty="0">
                <a:solidFill>
                  <a:srgbClr val="3A4256"/>
                </a:solidFill>
                <a:latin typeface="Segoe UI" panose="020B0502040204020203" pitchFamily="34" charset="0"/>
              </a:rPr>
              <a:t>победитель</a:t>
            </a:r>
            <a:r>
              <a:rPr lang="ru-RU" sz="1200" b="1" dirty="0">
                <a:solidFill>
                  <a:srgbClr val="3A4256"/>
                </a:solidFill>
                <a:latin typeface="Segoe UI" panose="020B0502040204020203" pitchFamily="34" charset="0"/>
              </a:rPr>
              <a:t> </a:t>
            </a:r>
            <a:r>
              <a:rPr lang="ru-RU" sz="1200" dirty="0">
                <a:solidFill>
                  <a:srgbClr val="3A4256"/>
                </a:solidFill>
                <a:latin typeface="Segoe UI" panose="020B0502040204020203" pitchFamily="34" charset="0"/>
              </a:rPr>
              <a:t>в номинации «Лучший ИТ-специалист» среди обучающихся ПОО.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6DE468-1EE6-4822-9CC4-E364F6B205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1" r="28310" b="12592"/>
          <a:stretch/>
        </p:blipFill>
        <p:spPr>
          <a:xfrm>
            <a:off x="3580726" y="641746"/>
            <a:ext cx="1711354" cy="2054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D28649CA-0021-4762-B722-5F722B25DCC8}"/>
              </a:ext>
            </a:extLst>
          </p:cNvPr>
          <p:cNvSpPr/>
          <p:nvPr/>
        </p:nvSpPr>
        <p:spPr>
          <a:xfrm>
            <a:off x="236469" y="2848110"/>
            <a:ext cx="5618949" cy="1759084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2D13A0C-AC34-44D1-B706-1BB307DE20E7}"/>
              </a:ext>
            </a:extLst>
          </p:cNvPr>
          <p:cNvSpPr/>
          <p:nvPr/>
        </p:nvSpPr>
        <p:spPr>
          <a:xfrm>
            <a:off x="311936" y="2848109"/>
            <a:ext cx="301938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3A4256"/>
                </a:solidFill>
                <a:latin typeface="Segoe UI" panose="020B0502040204020203" pitchFamily="34" charset="0"/>
              </a:rPr>
              <a:t>Дата: </a:t>
            </a:r>
            <a:r>
              <a:rPr lang="ru-RU" sz="1100" dirty="0">
                <a:solidFill>
                  <a:srgbClr val="3A4256"/>
                </a:solidFill>
                <a:latin typeface="Segoe UI" panose="020B0502040204020203" pitchFamily="34" charset="0"/>
              </a:rPr>
              <a:t>19 ноября 2021 год.</a:t>
            </a:r>
          </a:p>
          <a:p>
            <a:r>
              <a:rPr lang="ru-RU" sz="1100" b="1" dirty="0">
                <a:solidFill>
                  <a:srgbClr val="3A4256"/>
                </a:solidFill>
                <a:latin typeface="Segoe UI" panose="020B0502040204020203" pitchFamily="34" charset="0"/>
              </a:rPr>
              <a:t>Место:</a:t>
            </a:r>
            <a:r>
              <a:rPr lang="ru-RU" sz="1100" dirty="0">
                <a:solidFill>
                  <a:srgbClr val="3A4256"/>
                </a:solidFill>
                <a:latin typeface="Segoe UI" panose="020B0502040204020203" pitchFamily="34" charset="0"/>
              </a:rPr>
              <a:t> г. Нижний Новгород.</a:t>
            </a:r>
          </a:p>
          <a:p>
            <a:r>
              <a:rPr lang="ru-RU" sz="1100" b="1" dirty="0">
                <a:solidFill>
                  <a:srgbClr val="3A4256"/>
                </a:solidFill>
                <a:latin typeface="Segoe UI" panose="020B0502040204020203" pitchFamily="34" charset="0"/>
              </a:rPr>
              <a:t>Конкурс:</a:t>
            </a:r>
            <a:r>
              <a:rPr lang="ru-RU" sz="1100" dirty="0">
                <a:solidFill>
                  <a:srgbClr val="3A4256"/>
                </a:solidFill>
                <a:latin typeface="Segoe UI" panose="020B0502040204020203" pitchFamily="34" charset="0"/>
              </a:rPr>
              <a:t> «Большая перемена» </a:t>
            </a:r>
            <a:r>
              <a:rPr lang="ru-RU" sz="1100" b="1" dirty="0">
                <a:solidFill>
                  <a:srgbClr val="3A4256"/>
                </a:solidFill>
                <a:latin typeface="Segoe UI" panose="020B0502040204020203" pitchFamily="34" charset="0"/>
              </a:rPr>
              <a:t>Результат: </a:t>
            </a:r>
            <a:r>
              <a:rPr lang="ru-RU" sz="1100" u="sng" dirty="0">
                <a:solidFill>
                  <a:srgbClr val="3A4256"/>
                </a:solidFill>
                <a:latin typeface="Segoe UI" panose="020B0502040204020203" pitchFamily="34" charset="0"/>
              </a:rPr>
              <a:t>Низамутдинова Алина </a:t>
            </a:r>
            <a:r>
              <a:rPr lang="ru-RU" sz="1100" dirty="0">
                <a:solidFill>
                  <a:srgbClr val="3A4256"/>
                </a:solidFill>
                <a:latin typeface="Segoe UI" panose="020B0502040204020203" pitchFamily="34" charset="0"/>
              </a:rPr>
              <a:t>студентка </a:t>
            </a:r>
            <a:r>
              <a:rPr lang="ru-RU" sz="1100" u="sng" dirty="0">
                <a:solidFill>
                  <a:srgbClr val="3A4256"/>
                </a:solidFill>
                <a:latin typeface="Segoe UI" panose="020B0502040204020203" pitchFamily="34" charset="0"/>
              </a:rPr>
              <a:t>ГАПОУ ТО Тюменский колледж производственных и социальных технологий, Редикульцева Анастасия </a:t>
            </a:r>
            <a:r>
              <a:rPr lang="ru-RU" sz="1100" dirty="0">
                <a:solidFill>
                  <a:srgbClr val="3A4256"/>
                </a:solidFill>
                <a:latin typeface="Segoe UI" panose="020B0502040204020203" pitchFamily="34" charset="0"/>
              </a:rPr>
              <a:t>студентка</a:t>
            </a:r>
            <a:r>
              <a:rPr lang="ru-RU" sz="1100" u="sng" dirty="0">
                <a:solidFill>
                  <a:srgbClr val="3A4256"/>
                </a:solidFill>
                <a:latin typeface="Segoe UI" panose="020B0502040204020203" pitchFamily="34" charset="0"/>
              </a:rPr>
              <a:t> ГАПОУ ТО  «Тюменский техникум строительной индустрии и городского хозяйства </a:t>
            </a:r>
            <a:r>
              <a:rPr lang="ru-RU" sz="1100" dirty="0">
                <a:solidFill>
                  <a:srgbClr val="3A4256"/>
                </a:solidFill>
                <a:latin typeface="Segoe UI" panose="020B0502040204020203" pitchFamily="34" charset="0"/>
              </a:rPr>
              <a:t>- победители финала конкурса.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486A26-032C-4070-876B-7ECB2CDF9A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321" y="2880067"/>
            <a:ext cx="1071443" cy="1624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31AD517-5DE7-4BD2-AA43-72B99BD29D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4" r="17624"/>
          <a:stretch/>
        </p:blipFill>
        <p:spPr>
          <a:xfrm>
            <a:off x="4586000" y="2873927"/>
            <a:ext cx="1039287" cy="1630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B8F340D2-7612-49CA-9773-122DDB93E76B}"/>
              </a:ext>
            </a:extLst>
          </p:cNvPr>
          <p:cNvSpPr/>
          <p:nvPr/>
        </p:nvSpPr>
        <p:spPr>
          <a:xfrm>
            <a:off x="6440094" y="693899"/>
            <a:ext cx="5618949" cy="1950447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76A6142-0B35-4241-8FA2-09BDAE341EF9}"/>
              </a:ext>
            </a:extLst>
          </p:cNvPr>
          <p:cNvSpPr/>
          <p:nvPr/>
        </p:nvSpPr>
        <p:spPr>
          <a:xfrm>
            <a:off x="6440094" y="2848109"/>
            <a:ext cx="5618949" cy="1759084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918274B0-FC37-4812-81F6-8D6E3BF2A8DF}"/>
              </a:ext>
            </a:extLst>
          </p:cNvPr>
          <p:cNvSpPr/>
          <p:nvPr/>
        </p:nvSpPr>
        <p:spPr>
          <a:xfrm>
            <a:off x="6674302" y="3055030"/>
            <a:ext cx="36106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3A4256"/>
                </a:solidFill>
                <a:latin typeface="Segoe UI" panose="020B0502040204020203" pitchFamily="34" charset="0"/>
              </a:rPr>
              <a:t>Дата:</a:t>
            </a:r>
            <a:r>
              <a:rPr lang="ru-RU" sz="1200" dirty="0">
                <a:solidFill>
                  <a:srgbClr val="3A4256"/>
                </a:solidFill>
                <a:latin typeface="Segoe UI" panose="020B0502040204020203" pitchFamily="34" charset="0"/>
              </a:rPr>
              <a:t> 22-25 августа 2021 год.</a:t>
            </a:r>
          </a:p>
          <a:p>
            <a:r>
              <a:rPr lang="ru-RU" sz="1200" b="1" dirty="0">
                <a:solidFill>
                  <a:srgbClr val="3A4256"/>
                </a:solidFill>
                <a:latin typeface="Segoe UI" panose="020B0502040204020203" pitchFamily="34" charset="0"/>
              </a:rPr>
              <a:t>Место: </a:t>
            </a:r>
            <a:r>
              <a:rPr lang="ru-RU" sz="1200" dirty="0">
                <a:solidFill>
                  <a:srgbClr val="3A4256"/>
                </a:solidFill>
                <a:latin typeface="Segoe UI" panose="020B0502040204020203" pitchFamily="34" charset="0"/>
              </a:rPr>
              <a:t>г. Казань.</a:t>
            </a:r>
          </a:p>
          <a:p>
            <a:r>
              <a:rPr lang="ru-RU" sz="1200" b="1" dirty="0">
                <a:solidFill>
                  <a:srgbClr val="3A4256"/>
                </a:solidFill>
                <a:latin typeface="Segoe UI" panose="020B0502040204020203" pitchFamily="34" charset="0"/>
              </a:rPr>
              <a:t>Конкурс:</a:t>
            </a:r>
            <a:r>
              <a:rPr lang="ru-RU" sz="1200" dirty="0">
                <a:solidFill>
                  <a:srgbClr val="3A4256"/>
                </a:solidFill>
                <a:latin typeface="Segoe UI" panose="020B0502040204020203" pitchFamily="34" charset="0"/>
              </a:rPr>
              <a:t> Всероссийский чемпионат «</a:t>
            </a:r>
            <a:r>
              <a:rPr lang="en-US" sz="1200" dirty="0">
                <a:solidFill>
                  <a:srgbClr val="3A4256"/>
                </a:solidFill>
                <a:latin typeface="Segoe UI" panose="020B0502040204020203" pitchFamily="34" charset="0"/>
              </a:rPr>
              <a:t>Soft Skills</a:t>
            </a:r>
            <a:r>
              <a:rPr lang="ru-RU" sz="1200" dirty="0">
                <a:solidFill>
                  <a:srgbClr val="3A4256"/>
                </a:solidFill>
                <a:latin typeface="Segoe UI" panose="020B0502040204020203" pitchFamily="34" charset="0"/>
              </a:rPr>
              <a:t>»</a:t>
            </a:r>
          </a:p>
          <a:p>
            <a:r>
              <a:rPr lang="ru-RU" sz="1200" b="1" dirty="0">
                <a:solidFill>
                  <a:srgbClr val="3A4256"/>
                </a:solidFill>
                <a:latin typeface="Segoe UI" panose="020B0502040204020203" pitchFamily="34" charset="0"/>
              </a:rPr>
              <a:t>Результат: </a:t>
            </a:r>
            <a:r>
              <a:rPr lang="ru-RU" sz="1200" u="sng" dirty="0">
                <a:solidFill>
                  <a:srgbClr val="3A4256"/>
                </a:solidFill>
                <a:latin typeface="Segoe UI" panose="020B0502040204020203" pitchFamily="34" charset="0"/>
              </a:rPr>
              <a:t>Сидорина Ольга </a:t>
            </a:r>
            <a:r>
              <a:rPr lang="ru-RU" sz="1200" dirty="0">
                <a:solidFill>
                  <a:srgbClr val="3A4256"/>
                </a:solidFill>
                <a:latin typeface="Segoe UI" panose="020B0502040204020203" pitchFamily="34" charset="0"/>
              </a:rPr>
              <a:t>студентка </a:t>
            </a:r>
            <a:r>
              <a:rPr lang="ru-RU" sz="1200" u="sng" dirty="0">
                <a:solidFill>
                  <a:srgbClr val="3A4256"/>
                </a:solidFill>
                <a:latin typeface="Segoe UI" panose="020B0502040204020203" pitchFamily="34" charset="0"/>
              </a:rPr>
              <a:t>ГАПОУ ТО «Агротехнологический колледж» </a:t>
            </a:r>
            <a:r>
              <a:rPr lang="ru-RU" sz="1200" dirty="0">
                <a:solidFill>
                  <a:srgbClr val="3A4256"/>
                </a:solidFill>
                <a:latin typeface="Segoe UI" panose="020B0502040204020203" pitchFamily="34" charset="0"/>
              </a:rPr>
              <a:t>победитель в специальной номинации «Молодой профессионал».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422F67D-0635-425E-BA35-BFB9927CD7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9" b="9403"/>
          <a:stretch/>
        </p:blipFill>
        <p:spPr>
          <a:xfrm>
            <a:off x="10138378" y="2868299"/>
            <a:ext cx="1475975" cy="1715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49C9BE3-DE9E-4983-B76D-F2A1CB557B7D}"/>
              </a:ext>
            </a:extLst>
          </p:cNvPr>
          <p:cNvSpPr/>
          <p:nvPr/>
        </p:nvSpPr>
        <p:spPr>
          <a:xfrm>
            <a:off x="6674302" y="839746"/>
            <a:ext cx="32865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3A4256"/>
                </a:solidFill>
                <a:latin typeface="Segoe UI" panose="020B0502040204020203" pitchFamily="34" charset="0"/>
              </a:rPr>
              <a:t>Дата: </a:t>
            </a:r>
            <a:r>
              <a:rPr lang="ru-RU" sz="1200" dirty="0">
                <a:solidFill>
                  <a:srgbClr val="3A4256"/>
                </a:solidFill>
                <a:latin typeface="Segoe UI" panose="020B0502040204020203" pitchFamily="34" charset="0"/>
              </a:rPr>
              <a:t>22 - 26 сентября 2021 год. </a:t>
            </a:r>
            <a:endParaRPr lang="ru-RU" sz="1200" b="1" dirty="0">
              <a:solidFill>
                <a:srgbClr val="3A4256"/>
              </a:solidFill>
              <a:latin typeface="Segoe UI" panose="020B0502040204020203" pitchFamily="34" charset="0"/>
            </a:endParaRPr>
          </a:p>
          <a:p>
            <a:r>
              <a:rPr lang="ru-RU" sz="1200" b="1" dirty="0">
                <a:solidFill>
                  <a:srgbClr val="3A4256"/>
                </a:solidFill>
                <a:latin typeface="Segoe UI" panose="020B0502040204020203" pitchFamily="34" charset="0"/>
              </a:rPr>
              <a:t>Место: </a:t>
            </a:r>
            <a:r>
              <a:rPr lang="ru-RU" sz="1200" dirty="0">
                <a:solidFill>
                  <a:srgbClr val="3A4256"/>
                </a:solidFill>
                <a:latin typeface="Segoe UI" panose="020B0502040204020203" pitchFamily="34" charset="0"/>
              </a:rPr>
              <a:t>г. Грац, Австрийская Республика </a:t>
            </a:r>
          </a:p>
          <a:p>
            <a:r>
              <a:rPr lang="ru-RU" sz="1200" b="1" dirty="0">
                <a:solidFill>
                  <a:srgbClr val="3A4256"/>
                </a:solidFill>
                <a:latin typeface="Segoe UI" panose="020B0502040204020203" pitchFamily="34" charset="0"/>
              </a:rPr>
              <a:t>Конкурс: </a:t>
            </a:r>
            <a:r>
              <a:rPr lang="ru-RU" sz="1200" dirty="0">
                <a:solidFill>
                  <a:srgbClr val="3A4256"/>
                </a:solidFill>
                <a:latin typeface="Segoe UI" panose="020B0502040204020203" pitchFamily="34" charset="0"/>
              </a:rPr>
              <a:t>Чемпионате Европы </a:t>
            </a:r>
            <a:r>
              <a:rPr lang="ru-RU" sz="1200" dirty="0" err="1">
                <a:solidFill>
                  <a:srgbClr val="3A4256"/>
                </a:solidFill>
                <a:latin typeface="Segoe UI" panose="020B0502040204020203" pitchFamily="34" charset="0"/>
              </a:rPr>
              <a:t>EuroSkills</a:t>
            </a:r>
            <a:endParaRPr lang="ru-RU" sz="1200" b="1" dirty="0">
              <a:solidFill>
                <a:srgbClr val="3A4256"/>
              </a:solidFill>
              <a:latin typeface="Segoe UI" panose="020B0502040204020203" pitchFamily="34" charset="0"/>
            </a:endParaRPr>
          </a:p>
          <a:p>
            <a:r>
              <a:rPr lang="ru-RU" sz="1200" b="1" dirty="0">
                <a:solidFill>
                  <a:srgbClr val="3A4256"/>
                </a:solidFill>
                <a:latin typeface="Segoe UI" panose="020B0502040204020203" pitchFamily="34" charset="0"/>
              </a:rPr>
              <a:t>Результат: </a:t>
            </a:r>
            <a:r>
              <a:rPr lang="ru-RU" sz="1200" u="sng" dirty="0">
                <a:solidFill>
                  <a:srgbClr val="3A4256"/>
                </a:solidFill>
                <a:latin typeface="Segoe UI" panose="020B0502040204020203" pitchFamily="34" charset="0"/>
              </a:rPr>
              <a:t>Богдан Ивакин </a:t>
            </a:r>
            <a:r>
              <a:rPr lang="ru-RU" sz="1200" dirty="0">
                <a:solidFill>
                  <a:srgbClr val="3A4256"/>
                </a:solidFill>
                <a:latin typeface="Segoe UI" panose="020B0502040204020203" pitchFamily="34" charset="0"/>
              </a:rPr>
              <a:t>студент </a:t>
            </a:r>
            <a:r>
              <a:rPr lang="ru-RU" sz="1200" u="sng" dirty="0">
                <a:solidFill>
                  <a:srgbClr val="3A4256"/>
                </a:solidFill>
                <a:latin typeface="Segoe UI" panose="020B0502040204020203" pitchFamily="34" charset="0"/>
              </a:rPr>
              <a:t>ГАПОУ ТО «Колледж цифровых и педагогических технологий» </a:t>
            </a:r>
            <a:r>
              <a:rPr lang="ru-RU" sz="1200" dirty="0">
                <a:solidFill>
                  <a:srgbClr val="3A4256"/>
                </a:solidFill>
                <a:latin typeface="Segoe UI" panose="020B0502040204020203" pitchFamily="34" charset="0"/>
              </a:rPr>
              <a:t>3 место в компетенция «Сетевое и системное администрирование».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B9CD8E-3438-4884-A283-B163A6C69F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842" y="809550"/>
            <a:ext cx="1831048" cy="1796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: скругленные углы 15">
            <a:extLst>
              <a:ext uri="{FF2B5EF4-FFF2-40B4-BE49-F238E27FC236}">
                <a16:creationId xmlns:a16="http://schemas.microsoft.com/office/drawing/2014/main" id="{976A6142-0B35-4241-8FA2-09BDAE341EF9}"/>
              </a:ext>
            </a:extLst>
          </p:cNvPr>
          <p:cNvSpPr/>
          <p:nvPr/>
        </p:nvSpPr>
        <p:spPr>
          <a:xfrm>
            <a:off x="6573051" y="4909926"/>
            <a:ext cx="5618949" cy="1759084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74302" y="5039855"/>
            <a:ext cx="3610601" cy="146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solidFill>
                  <a:srgbClr val="3A4256"/>
                </a:solidFill>
                <a:latin typeface="Segoe UI" panose="020B0502040204020203" pitchFamily="34" charset="0"/>
              </a:rPr>
              <a:t>Губернатор Тюменской области Александр </a:t>
            </a:r>
            <a:r>
              <a:rPr lang="ru-RU" sz="1200" b="1" dirty="0" err="1">
                <a:solidFill>
                  <a:srgbClr val="3A4256"/>
                </a:solidFill>
                <a:latin typeface="Segoe UI" panose="020B0502040204020203" pitchFamily="34" charset="0"/>
              </a:rPr>
              <a:t>Моор</a:t>
            </a:r>
            <a:r>
              <a:rPr lang="ru-RU" sz="1200" dirty="0">
                <a:solidFill>
                  <a:srgbClr val="3A4256"/>
                </a:solidFill>
                <a:latin typeface="Segoe UI" panose="020B0502040204020203" pitchFamily="34" charset="0"/>
              </a:rPr>
              <a:t> наградил </a:t>
            </a:r>
            <a:r>
              <a:rPr lang="ru-RU" sz="1200" u="sng" dirty="0">
                <a:solidFill>
                  <a:srgbClr val="3A4256"/>
                </a:solidFill>
                <a:latin typeface="Segoe UI" panose="020B0502040204020203" pitchFamily="34" charset="0"/>
              </a:rPr>
              <a:t>знаком отличия «За мужественный поступок» </a:t>
            </a:r>
            <a:r>
              <a:rPr lang="ru-RU" sz="1200" dirty="0">
                <a:solidFill>
                  <a:srgbClr val="3A4256"/>
                </a:solidFill>
                <a:latin typeface="Segoe UI" panose="020B0502040204020203" pitchFamily="34" charset="0"/>
              </a:rPr>
              <a:t>- студента ГАПОУ ТО «Голышмановский агропедагогический колледж»  </a:t>
            </a:r>
            <a:r>
              <a:rPr lang="ru-RU" sz="1200" b="1" dirty="0">
                <a:solidFill>
                  <a:srgbClr val="3A4256"/>
                </a:solidFill>
                <a:latin typeface="Segoe UI" panose="020B0502040204020203" pitchFamily="34" charset="0"/>
              </a:rPr>
              <a:t>Дмитрия Горбунова</a:t>
            </a:r>
            <a:r>
              <a:rPr lang="ru-RU" sz="1200" dirty="0">
                <a:solidFill>
                  <a:srgbClr val="3A4256"/>
                </a:solidFill>
                <a:latin typeface="Segoe UI" panose="020B0502040204020203" pitchFamily="34" charset="0"/>
              </a:rPr>
              <a:t>, который со своим другом </a:t>
            </a:r>
            <a:r>
              <a:rPr lang="ru-RU" sz="1200" b="1" dirty="0">
                <a:solidFill>
                  <a:srgbClr val="3A4256"/>
                </a:solidFill>
                <a:latin typeface="Segoe UI" panose="020B0502040204020203" pitchFamily="34" charset="0"/>
              </a:rPr>
              <a:t>Денисом Виноградовым </a:t>
            </a:r>
            <a:r>
              <a:rPr lang="ru-RU" sz="1200" dirty="0">
                <a:solidFill>
                  <a:srgbClr val="3A4256"/>
                </a:solidFill>
                <a:latin typeface="Segoe UI" panose="020B0502040204020203" pitchFamily="34" charset="0"/>
              </a:rPr>
              <a:t>вынесли женщину из пожара.</a:t>
            </a:r>
          </a:p>
        </p:txBody>
      </p:sp>
      <p:pic>
        <p:nvPicPr>
          <p:cNvPr id="21" name="Объект 4" descr="C:\Users\User\Desktop\МАКЕТ\wM6odKHqYFs.jpg"/>
          <p:cNvPicPr>
            <a:picLocks noGrp="1"/>
          </p:cNvPicPr>
          <p:nvPr>
            <p:ph idx="1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" t="9056" r="2387" b="3493"/>
          <a:stretch/>
        </p:blipFill>
        <p:spPr bwMode="auto">
          <a:xfrm>
            <a:off x="10183854" y="4871807"/>
            <a:ext cx="1430499" cy="1797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Прямоугольник: скругленные углы 15">
            <a:extLst>
              <a:ext uri="{FF2B5EF4-FFF2-40B4-BE49-F238E27FC236}">
                <a16:creationId xmlns:a16="http://schemas.microsoft.com/office/drawing/2014/main" id="{976A6142-0B35-4241-8FA2-09BDAE341EF9}"/>
              </a:ext>
            </a:extLst>
          </p:cNvPr>
          <p:cNvSpPr/>
          <p:nvPr/>
        </p:nvSpPr>
        <p:spPr>
          <a:xfrm>
            <a:off x="256631" y="4909926"/>
            <a:ext cx="5618949" cy="1759084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1936" y="4962494"/>
            <a:ext cx="469629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3A4256"/>
                </a:solidFill>
                <a:latin typeface="Segoe UI" panose="020B0502040204020203" pitchFamily="34" charset="0"/>
              </a:rPr>
              <a:t>Пять </a:t>
            </a:r>
            <a:r>
              <a:rPr lang="ru-RU" sz="1100" u="sng" dirty="0">
                <a:solidFill>
                  <a:srgbClr val="3A4256"/>
                </a:solidFill>
                <a:latin typeface="Segoe UI" panose="020B0502040204020203" pitchFamily="34" charset="0"/>
              </a:rPr>
              <a:t>представителей Тюменской области </a:t>
            </a:r>
            <a:r>
              <a:rPr lang="ru-RU" sz="1100" dirty="0">
                <a:solidFill>
                  <a:srgbClr val="3A4256"/>
                </a:solidFill>
                <a:latin typeface="Segoe UI" panose="020B0502040204020203" pitchFamily="34" charset="0"/>
              </a:rPr>
              <a:t>стали членами сборной России, 46-м Международном чемпионате WORLDSKILLS в Китае</a:t>
            </a:r>
          </a:p>
          <a:p>
            <a:r>
              <a:rPr lang="ru-RU" sz="1100" dirty="0">
                <a:solidFill>
                  <a:srgbClr val="3A4256"/>
                </a:solidFill>
                <a:latin typeface="Segoe UI" panose="020B0502040204020203" pitchFamily="34" charset="0"/>
              </a:rPr>
              <a:t> — </a:t>
            </a:r>
            <a:r>
              <a:rPr lang="ru-RU" sz="1100" b="1" dirty="0">
                <a:solidFill>
                  <a:srgbClr val="3A4256"/>
                </a:solidFill>
                <a:latin typeface="Segoe UI" panose="020B0502040204020203" pitchFamily="34" charset="0"/>
              </a:rPr>
              <a:t>Виктор Лукьяненко</a:t>
            </a:r>
            <a:r>
              <a:rPr lang="ru-RU" sz="1100" dirty="0">
                <a:solidFill>
                  <a:srgbClr val="3A4256"/>
                </a:solidFill>
                <a:latin typeface="Segoe UI" panose="020B0502040204020203" pitchFamily="34" charset="0"/>
              </a:rPr>
              <a:t>, компетенция «Кирпичная кладка»;</a:t>
            </a:r>
          </a:p>
          <a:p>
            <a:r>
              <a:rPr lang="ru-RU" sz="1100" dirty="0">
                <a:solidFill>
                  <a:srgbClr val="3A4256"/>
                </a:solidFill>
                <a:latin typeface="Segoe UI" panose="020B0502040204020203" pitchFamily="34" charset="0"/>
              </a:rPr>
              <a:t> — </a:t>
            </a:r>
            <a:r>
              <a:rPr lang="ru-RU" sz="1100" b="1" dirty="0">
                <a:solidFill>
                  <a:srgbClr val="3A4256"/>
                </a:solidFill>
                <a:latin typeface="Segoe UI" panose="020B0502040204020203" pitchFamily="34" charset="0"/>
              </a:rPr>
              <a:t>Елизавета </a:t>
            </a:r>
            <a:r>
              <a:rPr lang="ru-RU" sz="1100" b="1" dirty="0" err="1">
                <a:solidFill>
                  <a:srgbClr val="3A4256"/>
                </a:solidFill>
                <a:latin typeface="Segoe UI" panose="020B0502040204020203" pitchFamily="34" charset="0"/>
              </a:rPr>
              <a:t>Подворко</a:t>
            </a:r>
            <a:r>
              <a:rPr lang="ru-RU" sz="1100" dirty="0">
                <a:solidFill>
                  <a:srgbClr val="3A4256"/>
                </a:solidFill>
                <a:latin typeface="Segoe UI" panose="020B0502040204020203" pitchFamily="34" charset="0"/>
              </a:rPr>
              <a:t>, компетенция «Кондитерское дело»;</a:t>
            </a:r>
          </a:p>
          <a:p>
            <a:r>
              <a:rPr lang="ru-RU" sz="1100" dirty="0">
                <a:solidFill>
                  <a:srgbClr val="3A4256"/>
                </a:solidFill>
                <a:latin typeface="Segoe UI" panose="020B0502040204020203" pitchFamily="34" charset="0"/>
              </a:rPr>
              <a:t> — </a:t>
            </a:r>
            <a:r>
              <a:rPr lang="ru-RU" sz="1100" b="1" dirty="0">
                <a:solidFill>
                  <a:srgbClr val="3A4256"/>
                </a:solidFill>
                <a:latin typeface="Segoe UI" panose="020B0502040204020203" pitchFamily="34" charset="0"/>
              </a:rPr>
              <a:t>Данила Кулаков</a:t>
            </a:r>
            <a:r>
              <a:rPr lang="ru-RU" sz="1100" dirty="0">
                <a:solidFill>
                  <a:srgbClr val="3A4256"/>
                </a:solidFill>
                <a:latin typeface="Segoe UI" panose="020B0502040204020203" pitchFamily="34" charset="0"/>
              </a:rPr>
              <a:t>, компетенция «Сетевое и системное администрирование»;</a:t>
            </a:r>
          </a:p>
          <a:p>
            <a:r>
              <a:rPr lang="ru-RU" sz="1100" dirty="0">
                <a:solidFill>
                  <a:srgbClr val="3A4256"/>
                </a:solidFill>
                <a:latin typeface="Segoe UI" panose="020B0502040204020203" pitchFamily="34" charset="0"/>
              </a:rPr>
              <a:t> — </a:t>
            </a:r>
            <a:r>
              <a:rPr lang="ru-RU" sz="1100" b="1" dirty="0">
                <a:solidFill>
                  <a:srgbClr val="3A4256"/>
                </a:solidFill>
                <a:latin typeface="Segoe UI" panose="020B0502040204020203" pitchFamily="34" charset="0"/>
              </a:rPr>
              <a:t>Алексей Малюгин</a:t>
            </a:r>
            <a:r>
              <a:rPr lang="ru-RU" sz="1100" dirty="0">
                <a:solidFill>
                  <a:srgbClr val="3A4256"/>
                </a:solidFill>
                <a:latin typeface="Segoe UI" panose="020B0502040204020203" pitchFamily="34" charset="0"/>
              </a:rPr>
              <a:t>, компетенция «3D моделирование для компьютерных игр»;</a:t>
            </a:r>
          </a:p>
          <a:p>
            <a:r>
              <a:rPr lang="ru-RU" sz="1100" dirty="0">
                <a:solidFill>
                  <a:srgbClr val="3A4256"/>
                </a:solidFill>
                <a:latin typeface="Segoe UI" panose="020B0502040204020203" pitchFamily="34" charset="0"/>
              </a:rPr>
              <a:t> — </a:t>
            </a:r>
            <a:r>
              <a:rPr lang="ru-RU" sz="1100" b="1" dirty="0">
                <a:solidFill>
                  <a:srgbClr val="3A4256"/>
                </a:solidFill>
                <a:latin typeface="Segoe UI" panose="020B0502040204020203" pitchFamily="34" charset="0"/>
              </a:rPr>
              <a:t>Богдан Ивакин</a:t>
            </a:r>
            <a:r>
              <a:rPr lang="ru-RU" sz="1100" dirty="0">
                <a:solidFill>
                  <a:srgbClr val="3A4256"/>
                </a:solidFill>
                <a:latin typeface="Segoe UI" panose="020B0502040204020203" pitchFamily="34" charset="0"/>
              </a:rPr>
              <a:t>, компетенция «Облачные технологии».</a:t>
            </a:r>
          </a:p>
        </p:txBody>
      </p:sp>
      <p:pic>
        <p:nvPicPr>
          <p:cNvPr id="2050" name="Picture 2" descr="Тюменцы вошли в расширенный состав сборной России WorldSkills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7"/>
          <a:stretch/>
        </p:blipFill>
        <p:spPr bwMode="auto">
          <a:xfrm>
            <a:off x="4438778" y="5345379"/>
            <a:ext cx="1416640" cy="107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91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3996313-820E-454B-B834-412DC8BF48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t="16981" r="8905"/>
          <a:stretch/>
        </p:blipFill>
        <p:spPr>
          <a:xfrm>
            <a:off x="8703642" y="257188"/>
            <a:ext cx="2302001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336925D-7F59-47DB-9C0E-D2FD8524582F}"/>
              </a:ext>
            </a:extLst>
          </p:cNvPr>
          <p:cNvSpPr/>
          <p:nvPr/>
        </p:nvSpPr>
        <p:spPr>
          <a:xfrm>
            <a:off x="603084" y="2203293"/>
            <a:ext cx="1104946" cy="335712"/>
          </a:xfrm>
          <a:prstGeom prst="rect">
            <a:avLst/>
          </a:prstGeom>
          <a:solidFill>
            <a:srgbClr val="459D8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F48ECAF-DC30-4938-8369-4B7BF2C3080F}"/>
              </a:ext>
            </a:extLst>
          </p:cNvPr>
          <p:cNvSpPr/>
          <p:nvPr/>
        </p:nvSpPr>
        <p:spPr>
          <a:xfrm>
            <a:off x="603083" y="1765732"/>
            <a:ext cx="1035936" cy="335712"/>
          </a:xfrm>
          <a:prstGeom prst="rect">
            <a:avLst/>
          </a:prstGeom>
          <a:solidFill>
            <a:srgbClr val="459D8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C455238-2395-46DF-A645-CFF2A17C8675}"/>
              </a:ext>
            </a:extLst>
          </p:cNvPr>
          <p:cNvSpPr/>
          <p:nvPr/>
        </p:nvSpPr>
        <p:spPr>
          <a:xfrm>
            <a:off x="603083" y="1346439"/>
            <a:ext cx="2154308" cy="335712"/>
          </a:xfrm>
          <a:prstGeom prst="rect">
            <a:avLst/>
          </a:prstGeom>
          <a:solidFill>
            <a:srgbClr val="459D8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39A7A48-6049-4AB5-9E54-FEA5C23FF890}"/>
              </a:ext>
            </a:extLst>
          </p:cNvPr>
          <p:cNvSpPr/>
          <p:nvPr/>
        </p:nvSpPr>
        <p:spPr>
          <a:xfrm>
            <a:off x="603083" y="927146"/>
            <a:ext cx="2024912" cy="335712"/>
          </a:xfrm>
          <a:prstGeom prst="rect">
            <a:avLst/>
          </a:prstGeom>
          <a:solidFill>
            <a:srgbClr val="459D8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22" name="object 22"/>
          <p:cNvSpPr txBox="1"/>
          <p:nvPr/>
        </p:nvSpPr>
        <p:spPr>
          <a:xfrm>
            <a:off x="85445" y="6567093"/>
            <a:ext cx="52070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Стр.14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3CCED9A-8A3E-44B3-9B1E-CFED12318C18}"/>
              </a:ext>
            </a:extLst>
          </p:cNvPr>
          <p:cNvSpPr/>
          <p:nvPr/>
        </p:nvSpPr>
        <p:spPr>
          <a:xfrm>
            <a:off x="4130801" y="159428"/>
            <a:ext cx="3733800" cy="406569"/>
          </a:xfrm>
          <a:prstGeom prst="rect">
            <a:avLst/>
          </a:prstGeom>
          <a:solidFill>
            <a:srgbClr val="459D8F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75F776E-8E14-4F5E-B7AB-282DF600BF73}"/>
              </a:ext>
            </a:extLst>
          </p:cNvPr>
          <p:cNvSpPr/>
          <p:nvPr/>
        </p:nvSpPr>
        <p:spPr>
          <a:xfrm>
            <a:off x="4914712" y="178046"/>
            <a:ext cx="216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 года 2021</a:t>
            </a:r>
            <a:endParaRPr lang="ru-RU" dirty="0"/>
          </a:p>
        </p:txBody>
      </p:sp>
      <p:pic>
        <p:nvPicPr>
          <p:cNvPr id="27" name="Рисунок 26" descr="http://www.sdto72.ru/upload/iblock/af4/%D0%B8%D0%B7%D0%BE%D0%B1%D1%80%D0%B0%D0%B6%D0%B5%D0%BD%D0%B8%D0%B5_viber_2021-10-11_16-48-19-638.jpg">
            <a:extLst>
              <a:ext uri="{FF2B5EF4-FFF2-40B4-BE49-F238E27FC236}">
                <a16:creationId xmlns:a16="http://schemas.microsoft.com/office/drawing/2014/main" id="{BC925B35-3A14-4D61-9476-797011FDAED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20" r="25032"/>
          <a:stretch/>
        </p:blipFill>
        <p:spPr bwMode="auto">
          <a:xfrm>
            <a:off x="584040" y="3850534"/>
            <a:ext cx="3160046" cy="2326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2308CD7-0D21-4318-9620-4F6A5B60E9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6" t="29411" r="18714"/>
          <a:stretch/>
        </p:blipFill>
        <p:spPr>
          <a:xfrm>
            <a:off x="8274620" y="3868467"/>
            <a:ext cx="3160046" cy="2326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BB0DB89-22AE-47D8-A714-618B67D48B38}"/>
              </a:ext>
            </a:extLst>
          </p:cNvPr>
          <p:cNvSpPr/>
          <p:nvPr/>
        </p:nvSpPr>
        <p:spPr>
          <a:xfrm>
            <a:off x="606145" y="880712"/>
            <a:ext cx="802848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Дата проведения:  </a:t>
            </a:r>
            <a:r>
              <a:rPr lang="ru-RU" sz="2000" dirty="0">
                <a:solidFill>
                  <a:srgbClr val="40404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10 - 15 октября 2021 года </a:t>
            </a:r>
          </a:p>
          <a:p>
            <a:pPr algn="just"/>
            <a:endParaRPr lang="ru-RU" sz="800" dirty="0">
              <a:solidFill>
                <a:srgbClr val="404040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Место проведения: </a:t>
            </a:r>
            <a:r>
              <a:rPr lang="ru-RU" sz="2000" dirty="0">
                <a:solidFill>
                  <a:srgbClr val="40404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Подмосковье</a:t>
            </a:r>
          </a:p>
          <a:p>
            <a:pPr algn="just"/>
            <a:endParaRPr lang="ru-RU" sz="800" dirty="0">
              <a:solidFill>
                <a:srgbClr val="404040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Конкурс:</a:t>
            </a:r>
            <a:r>
              <a:rPr lang="ru-RU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Финал Всероссийского конкурса «Мастер года - 2021»</a:t>
            </a:r>
          </a:p>
          <a:p>
            <a:pPr algn="just"/>
            <a:endParaRPr lang="ru-RU" sz="8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Участник:</a:t>
            </a:r>
            <a:r>
              <a:rPr lang="ru-RU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мастер производственного обучения </a:t>
            </a:r>
            <a:r>
              <a:rPr lang="ru-RU" sz="2000" u="sng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Тюменского техникума строительной индустрии и городского хозяйства </a:t>
            </a:r>
            <a:r>
              <a:rPr lang="ru-RU" sz="2000" b="1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Савчук Олег Алексеевич</a:t>
            </a:r>
            <a:r>
              <a:rPr lang="ru-RU" sz="20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2000" dirty="0">
                <a:solidFill>
                  <a:srgbClr val="3A4256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победитель в номинации «Мастер года» регионального конкурса «Педагог года Тюменской области — 2021».</a:t>
            </a:r>
            <a:endParaRPr lang="ru-RU" sz="2000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F1C0E0-C42F-45D7-9548-BBE6345577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2"/>
          <a:stretch/>
        </p:blipFill>
        <p:spPr>
          <a:xfrm>
            <a:off x="4429330" y="3850535"/>
            <a:ext cx="3160046" cy="2326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66494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1471</Words>
  <Application>Microsoft Office PowerPoint</Application>
  <PresentationFormat>Широкоэкранный</PresentationFormat>
  <Paragraphs>199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Segoe UI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и науки Тюменской области    Совет директоров профессиональных образовательных организаций Тюменской области</dc:title>
  <dc:creator>PC-3</dc:creator>
  <cp:lastModifiedBy>PC-1</cp:lastModifiedBy>
  <cp:revision>197</cp:revision>
  <cp:lastPrinted>2021-12-16T06:39:49Z</cp:lastPrinted>
  <dcterms:created xsi:type="dcterms:W3CDTF">2021-12-14T05:44:08Z</dcterms:created>
  <dcterms:modified xsi:type="dcterms:W3CDTF">2021-12-17T02:41:02Z</dcterms:modified>
</cp:coreProperties>
</file>